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Noto Sans Medium"/>
      <p:regular r:id="rId38"/>
      <p:bold r:id="rId39"/>
      <p:italic r:id="rId40"/>
      <p:boldItalic r:id="rId41"/>
    </p:embeddedFont>
    <p:embeddedFont>
      <p:font typeface="Noto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3">
          <p15:clr>
            <a:srgbClr val="A4A3A4"/>
          </p15:clr>
        </p15:guide>
        <p15:guide id="2" orient="horz" pos="2898">
          <p15:clr>
            <a:srgbClr val="A4A3A4"/>
          </p15:clr>
        </p15:guide>
        <p15:guide id="3" orient="horz" pos="2411">
          <p15:clr>
            <a:srgbClr val="A4A3A4"/>
          </p15:clr>
        </p15:guide>
        <p15:guide id="4" orient="horz" pos="3195">
          <p15:clr>
            <a:srgbClr val="A4A3A4"/>
          </p15:clr>
        </p15:guide>
        <p15:guide id="5" orient="horz" pos="1349">
          <p15:clr>
            <a:srgbClr val="A4A3A4"/>
          </p15:clr>
        </p15:guide>
        <p15:guide id="6" orient="horz" pos="1377">
          <p15:clr>
            <a:srgbClr val="A4A3A4"/>
          </p15:clr>
        </p15:guide>
        <p15:guide id="7" orient="horz" pos="2077">
          <p15:clr>
            <a:srgbClr val="A4A3A4"/>
          </p15:clr>
        </p15:guide>
        <p15:guide id="8" orient="horz" pos="124">
          <p15:clr>
            <a:srgbClr val="A4A3A4"/>
          </p15:clr>
        </p15:guide>
        <p15:guide id="9" orient="horz" pos="2105">
          <p15:clr>
            <a:srgbClr val="A4A3A4"/>
          </p15:clr>
        </p15:guide>
        <p15:guide id="10" orient="horz" pos="2858">
          <p15:clr>
            <a:srgbClr val="A4A3A4"/>
          </p15:clr>
        </p15:guide>
        <p15:guide id="11" pos="959">
          <p15:clr>
            <a:srgbClr val="A4A3A4"/>
          </p15:clr>
        </p15:guide>
        <p15:guide id="12" pos="1755">
          <p15:clr>
            <a:srgbClr val="A4A3A4"/>
          </p15:clr>
        </p15:guide>
        <p15:guide id="13" pos="2882">
          <p15:clr>
            <a:srgbClr val="A4A3A4"/>
          </p15:clr>
        </p15:guide>
        <p15:guide id="14" pos="2518">
          <p15:clr>
            <a:srgbClr val="A4A3A4"/>
          </p15:clr>
        </p15:guide>
        <p15:guide id="15" pos="4789">
          <p15:clr>
            <a:srgbClr val="A4A3A4"/>
          </p15:clr>
        </p15:guide>
        <p15:guide id="16" pos="2487">
          <p15:clr>
            <a:srgbClr val="A4A3A4"/>
          </p15:clr>
        </p15:guide>
        <p15:guide id="17" pos="1721">
          <p15:clr>
            <a:srgbClr val="A4A3A4"/>
          </p15:clr>
        </p15:guide>
        <p15:guide id="18" pos="986">
          <p15:clr>
            <a:srgbClr val="A4A3A4"/>
          </p15:clr>
        </p15:guide>
        <p15:guide id="19" pos="4817">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3">
          <p15:clr>
            <a:srgbClr val="A4A3A4"/>
          </p15:clr>
        </p15:guide>
        <p15:guide id="26" pos="219">
          <p15:clr>
            <a:srgbClr val="A4A3A4"/>
          </p15:clr>
        </p15:guide>
        <p15:guide id="27" pos="3485">
          <p15:clr>
            <a:srgbClr val="A4A3A4"/>
          </p15:clr>
        </p15:guide>
      </p15:sldGuideLst>
    </p:ext>
    <p:ext uri="http://customooxmlschemas.google.com/">
      <go:slidesCustomData xmlns:go="http://customooxmlschemas.google.com/" r:id="rId46" roundtripDataSignature="AMtx7misvekT+IyqSJKoK1X8dinJK4x3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3C66B7-E9F0-42A5-9778-207DF549CD0D}">
  <a:tblStyle styleId="{D73C66B7-E9F0-42A5-9778-207DF549CD0D}" styleName="Table_0">
    <a:wholeTbl>
      <a:tcTxStyle b="off" i="off">
        <a:font>
          <a:latin typeface="Amazon Ember"/>
          <a:ea typeface="Amazon Ember"/>
          <a:cs typeface="Amazon Ember"/>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3" orient="horz"/>
        <p:guide pos="2898" orient="horz"/>
        <p:guide pos="2411" orient="horz"/>
        <p:guide pos="3195" orient="horz"/>
        <p:guide pos="1349" orient="horz"/>
        <p:guide pos="1377" orient="horz"/>
        <p:guide pos="2077" orient="horz"/>
        <p:guide pos="124" orient="horz"/>
        <p:guide pos="2105" orient="horz"/>
        <p:guide pos="2858" orient="horz"/>
        <p:guide pos="959"/>
        <p:guide pos="1755"/>
        <p:guide pos="2882"/>
        <p:guide pos="2518"/>
        <p:guide pos="4789"/>
        <p:guide pos="2487"/>
        <p:guide pos="1721"/>
        <p:guide pos="986"/>
        <p:guide pos="4817"/>
        <p:guide pos="3257"/>
        <p:guide/>
        <p:guide pos="3285"/>
        <p:guide pos="4022"/>
        <p:guide pos="4053"/>
        <p:guide pos="5543"/>
        <p:guide pos="219"/>
        <p:guide pos="348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otoSansMedium-italic.fntdata"/><Relationship Id="rId20" Type="http://schemas.openxmlformats.org/officeDocument/2006/relationships/slide" Target="slides/slide14.xml"/><Relationship Id="rId42" Type="http://schemas.openxmlformats.org/officeDocument/2006/relationships/font" Target="fonts/NotoSans-regular.fntdata"/><Relationship Id="rId41" Type="http://schemas.openxmlformats.org/officeDocument/2006/relationships/font" Target="fonts/NotoSansMedium-boldItalic.fntdata"/><Relationship Id="rId22" Type="http://schemas.openxmlformats.org/officeDocument/2006/relationships/slide" Target="slides/slide16.xml"/><Relationship Id="rId44" Type="http://schemas.openxmlformats.org/officeDocument/2006/relationships/font" Target="fonts/NotoSans-italic.fntdata"/><Relationship Id="rId21" Type="http://schemas.openxmlformats.org/officeDocument/2006/relationships/slide" Target="slides/slide15.xml"/><Relationship Id="rId43" Type="http://schemas.openxmlformats.org/officeDocument/2006/relationships/font" Target="fonts/NotoSans-bold.fntdata"/><Relationship Id="rId24" Type="http://schemas.openxmlformats.org/officeDocument/2006/relationships/slide" Target="slides/slide18.xml"/><Relationship Id="rId46" Type="http://customschemas.google.com/relationships/presentationmetadata" Target="metadata"/><Relationship Id="rId23" Type="http://schemas.openxmlformats.org/officeDocument/2006/relationships/slide" Target="slides/slide17.xml"/><Relationship Id="rId45" Type="http://schemas.openxmlformats.org/officeDocument/2006/relationships/font" Target="fonts/Noto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NotoSansMedium-bold.fntdata"/><Relationship Id="rId16" Type="http://schemas.openxmlformats.org/officeDocument/2006/relationships/slide" Target="slides/slide10.xml"/><Relationship Id="rId38" Type="http://schemas.openxmlformats.org/officeDocument/2006/relationships/font" Target="fonts/NotoSansMedium-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5659" cy="49633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0"/>
            <a:ext cx="2945659" cy="496332"/>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28583"/>
            <a:ext cx="2945659" cy="49633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ja-JP"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1: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168a95ddc2_0_4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g2168a95ddc2_0_4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82" name="Google Shape;282;g2168a95ddc2_0_40: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161402dd60_0_12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g2161402dd60_0_12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369" name="Google Shape;369;g2161402dd60_0_12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11: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398" name="Google Shape;398;p11: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f6cf061aca_1_2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1f6cf061aca_1_2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427" name="Google Shape;427;g1f6cf061aca_1_2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f6cf061cce_0_4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f6cf061cce_0_47:notes"/>
          <p:cNvSpPr txBox="1"/>
          <p:nvPr>
            <p:ph idx="1" type="body"/>
          </p:nvPr>
        </p:nvSpPr>
        <p:spPr>
          <a:xfrm>
            <a:off x="679768" y="4715153"/>
            <a:ext cx="5438100" cy="446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g1f6cf061cce_0_47:notes"/>
          <p:cNvSpPr txBox="1"/>
          <p:nvPr>
            <p:ph idx="12" type="sldNum"/>
          </p:nvPr>
        </p:nvSpPr>
        <p:spPr>
          <a:xfrm>
            <a:off x="3850443" y="9428583"/>
            <a:ext cx="2945700" cy="496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ja-JP"/>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2: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469" name="Google Shape;469;p2: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p3: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483" name="Google Shape;483;p3: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p4: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490" name="Google Shape;490;p4: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5: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497" name="Google Shape;497;p5: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3" name="Google Shape;503;p6: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04" name="Google Shape;504;p6: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161402dd60_0_5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2161402dd60_0_53: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28" name="Google Shape;128;g2161402dd60_0_53: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7: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11" name="Google Shape;511;p7: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8: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8: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19" name="Google Shape;519;p8: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f6cf061cce_0_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1f6cf061cce_0_1: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28" name="Google Shape;528;g1f6cf061cce_0_1: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161402dd60_0_5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g2161402dd60_0_5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35" name="Google Shape;535;g2161402dd60_0_5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61402dd60_0_6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161402dd60_0_65: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42" name="Google Shape;542;g2161402dd60_0_65: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61402dd60_0_7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2161402dd60_0_71: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49" name="Google Shape;549;g2161402dd60_0_71: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161402dd60_0_7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5" name="Google Shape;555;g2161402dd60_0_7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56" name="Google Shape;556;g2161402dd60_0_7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161402dd60_0_84: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3" name="Google Shape;563;g2161402dd60_0_84: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64" name="Google Shape;564;g2161402dd60_0_84: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2" name="Google Shape;572;p9: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73" name="Google Shape;573;p9: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f6cf061aca_1_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1f6cf061aca_1_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81" name="Google Shape;581;g1f6cf061aca_1_0: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6cf061cce_0_7: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1f6cf061cce_0_7: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35" name="Google Shape;135;g1f6cf061cce_0_7: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1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p13: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09" name="Google Shape;609;p13: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f6cf061aca_0_6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g1f6cf061aca_0_6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17" name="Google Shape;617;g1f6cf061aca_0_6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f6cf061cce_0_13: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1f6cf061cce_0_13: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42" name="Google Shape;142;g1f6cf061cce_0_13: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f6cf061cce_0_1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1f6cf061cce_0_1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49" name="Google Shape;149;g1f6cf061cce_0_1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6cf061cce_0_2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g1f6cf061cce_0_25: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56" name="Google Shape;156;g1f6cf061cce_0_25: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f6cf061cce_0_32: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1f6cf061cce_0_32: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64" name="Google Shape;164;g1f6cf061cce_0_32: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f6cf061cce_0_40: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g1f6cf061cce_0_40: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72" name="Google Shape;172;g1f6cf061cce_0_40: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10: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80" name="Google Shape;180;p10: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JP"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JP">
  <p:cSld name="Title_JP">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15"/>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15" name="Google Shape;15;p15"/>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 name="Google Shape;16;p15"/>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15"/>
          <p:cNvSpPr txBox="1"/>
          <p:nvPr>
            <p:ph type="title"/>
          </p:nvPr>
        </p:nvSpPr>
        <p:spPr>
          <a:xfrm>
            <a:off x="385029" y="1593867"/>
            <a:ext cx="6612148" cy="553998"/>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000"/>
              <a:buFont typeface="Noto Sans Medium"/>
              <a:buNone/>
              <a:defRPr b="0" i="0" sz="3000">
                <a:solidFill>
                  <a:schemeClr val="lt1"/>
                </a:solidFill>
                <a:latin typeface="Noto Sans Medium"/>
                <a:ea typeface="Noto Sans Medium"/>
                <a:cs typeface="Noto Sans Medium"/>
                <a:sym typeface="Noto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EN">
  <p:cSld name="Headline_EN">
    <p:spTree>
      <p:nvGrpSpPr>
        <p:cNvPr id="52" name="Shape 52"/>
        <p:cNvGrpSpPr/>
        <p:nvPr/>
      </p:nvGrpSpPr>
      <p:grpSpPr>
        <a:xfrm>
          <a:off x="0" y="0"/>
          <a:ext cx="0" cy="0"/>
          <a:chOff x="0" y="0"/>
          <a:chExt cx="0" cy="0"/>
        </a:xfrm>
      </p:grpSpPr>
      <p:sp>
        <p:nvSpPr>
          <p:cNvPr id="53" name="Google Shape;53;p24"/>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4" name="Google Shape;54;p24"/>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_JP">
  <p:cSld name="Headline + Subheader_JP">
    <p:spTree>
      <p:nvGrpSpPr>
        <p:cNvPr id="55" name="Shape 55"/>
        <p:cNvGrpSpPr/>
        <p:nvPr/>
      </p:nvGrpSpPr>
      <p:grpSpPr>
        <a:xfrm>
          <a:off x="0" y="0"/>
          <a:ext cx="0" cy="0"/>
          <a:chOff x="0" y="0"/>
          <a:chExt cx="0" cy="0"/>
        </a:xfrm>
      </p:grpSpPr>
      <p:sp>
        <p:nvSpPr>
          <p:cNvPr id="56" name="Google Shape;56;p25"/>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5"/>
          <p:cNvSpPr txBox="1"/>
          <p:nvPr>
            <p:ph idx="1" type="body"/>
          </p:nvPr>
        </p:nvSpPr>
        <p:spPr>
          <a:xfrm>
            <a:off x="283351" y="936937"/>
            <a:ext cx="8517749" cy="923516"/>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Noto Sans"/>
              <a:buNone/>
              <a:defRPr b="0" i="0" sz="15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58" name="Google Shape;58;p25"/>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_EN">
  <p:cSld name="Headline + Subheader_EN">
    <p:spTree>
      <p:nvGrpSpPr>
        <p:cNvPr id="59" name="Shape 59"/>
        <p:cNvGrpSpPr/>
        <p:nvPr/>
      </p:nvGrpSpPr>
      <p:grpSpPr>
        <a:xfrm>
          <a:off x="0" y="0"/>
          <a:ext cx="0" cy="0"/>
          <a:chOff x="0" y="0"/>
          <a:chExt cx="0" cy="0"/>
        </a:xfrm>
      </p:grpSpPr>
      <p:sp>
        <p:nvSpPr>
          <p:cNvPr id="60" name="Google Shape;60;p26"/>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6"/>
          <p:cNvSpPr txBox="1"/>
          <p:nvPr>
            <p:ph idx="1" type="body"/>
          </p:nvPr>
        </p:nvSpPr>
        <p:spPr>
          <a:xfrm>
            <a:off x="283351" y="936937"/>
            <a:ext cx="8517749" cy="923516"/>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Arial"/>
              <a:buNone/>
              <a:defRPr b="0" i="0" sz="15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2" name="Google Shape;62;p26"/>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 + Body_JP">
  <p:cSld name="Headline + Subheader + Body_JP">
    <p:spTree>
      <p:nvGrpSpPr>
        <p:cNvPr id="63" name="Shape 63"/>
        <p:cNvGrpSpPr/>
        <p:nvPr/>
      </p:nvGrpSpPr>
      <p:grpSpPr>
        <a:xfrm>
          <a:off x="0" y="0"/>
          <a:ext cx="0" cy="0"/>
          <a:chOff x="0" y="0"/>
          <a:chExt cx="0" cy="0"/>
        </a:xfrm>
      </p:grpSpPr>
      <p:sp>
        <p:nvSpPr>
          <p:cNvPr id="64" name="Google Shape;64;p27"/>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7"/>
          <p:cNvSpPr txBox="1"/>
          <p:nvPr>
            <p:ph idx="1" type="body"/>
          </p:nvPr>
        </p:nvSpPr>
        <p:spPr>
          <a:xfrm>
            <a:off x="283351" y="1786158"/>
            <a:ext cx="8517749" cy="2677355"/>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27"/>
          <p:cNvSpPr txBox="1"/>
          <p:nvPr>
            <p:ph idx="2" type="body"/>
          </p:nvPr>
        </p:nvSpPr>
        <p:spPr>
          <a:xfrm>
            <a:off x="283351" y="936938"/>
            <a:ext cx="8517749" cy="717691"/>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Noto Sans"/>
              <a:buNone/>
              <a:defRPr b="0" i="0" sz="15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7" name="Google Shape;67;p27"/>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 + Body_EN">
  <p:cSld name="Headline + Subheader + Body_EN">
    <p:spTree>
      <p:nvGrpSpPr>
        <p:cNvPr id="68" name="Shape 68"/>
        <p:cNvGrpSpPr/>
        <p:nvPr/>
      </p:nvGrpSpPr>
      <p:grpSpPr>
        <a:xfrm>
          <a:off x="0" y="0"/>
          <a:ext cx="0" cy="0"/>
          <a:chOff x="0" y="0"/>
          <a:chExt cx="0" cy="0"/>
        </a:xfrm>
      </p:grpSpPr>
      <p:sp>
        <p:nvSpPr>
          <p:cNvPr id="69" name="Google Shape;69;p28"/>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8"/>
          <p:cNvSpPr txBox="1"/>
          <p:nvPr>
            <p:ph idx="1" type="body"/>
          </p:nvPr>
        </p:nvSpPr>
        <p:spPr>
          <a:xfrm>
            <a:off x="283351" y="1786158"/>
            <a:ext cx="8517749" cy="2677355"/>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8"/>
          <p:cNvSpPr txBox="1"/>
          <p:nvPr>
            <p:ph idx="2" type="body"/>
          </p:nvPr>
        </p:nvSpPr>
        <p:spPr>
          <a:xfrm>
            <a:off x="283351" y="936938"/>
            <a:ext cx="8517749" cy="717691"/>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Arial"/>
              <a:buNone/>
              <a:defRPr b="0" i="0" sz="15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72" name="Google Shape;72;p28"/>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Body_JP">
  <p:cSld name="Headline + Body_JP">
    <p:spTree>
      <p:nvGrpSpPr>
        <p:cNvPr id="73" name="Shape 73"/>
        <p:cNvGrpSpPr/>
        <p:nvPr/>
      </p:nvGrpSpPr>
      <p:grpSpPr>
        <a:xfrm>
          <a:off x="0" y="0"/>
          <a:ext cx="0" cy="0"/>
          <a:chOff x="0" y="0"/>
          <a:chExt cx="0" cy="0"/>
        </a:xfrm>
      </p:grpSpPr>
      <p:sp>
        <p:nvSpPr>
          <p:cNvPr id="74" name="Google Shape;74;p29"/>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9"/>
          <p:cNvSpPr txBox="1"/>
          <p:nvPr>
            <p:ph idx="1" type="body"/>
          </p:nvPr>
        </p:nvSpPr>
        <p:spPr>
          <a:xfrm>
            <a:off x="283351" y="1115879"/>
            <a:ext cx="8517749" cy="3347634"/>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76" name="Google Shape;76;p29"/>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Body_EN">
  <p:cSld name="Headline + Body_EN">
    <p:spTree>
      <p:nvGrpSpPr>
        <p:cNvPr id="77" name="Shape 77"/>
        <p:cNvGrpSpPr/>
        <p:nvPr/>
      </p:nvGrpSpPr>
      <p:grpSpPr>
        <a:xfrm>
          <a:off x="0" y="0"/>
          <a:ext cx="0" cy="0"/>
          <a:chOff x="0" y="0"/>
          <a:chExt cx="0" cy="0"/>
        </a:xfrm>
      </p:grpSpPr>
      <p:sp>
        <p:nvSpPr>
          <p:cNvPr id="78" name="Google Shape;78;p30"/>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0"/>
          <p:cNvSpPr txBox="1"/>
          <p:nvPr>
            <p:ph idx="1" type="body"/>
          </p:nvPr>
        </p:nvSpPr>
        <p:spPr>
          <a:xfrm>
            <a:off x="283351" y="1115879"/>
            <a:ext cx="8517749" cy="3347634"/>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80" name="Google Shape;80;p30"/>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hoto + Body_JP">
  <p:cSld name="Headline + Photo + Body_JP">
    <p:spTree>
      <p:nvGrpSpPr>
        <p:cNvPr id="81" name="Shape 81"/>
        <p:cNvGrpSpPr/>
        <p:nvPr/>
      </p:nvGrpSpPr>
      <p:grpSpPr>
        <a:xfrm>
          <a:off x="0" y="0"/>
          <a:ext cx="0" cy="0"/>
          <a:chOff x="0" y="0"/>
          <a:chExt cx="0" cy="0"/>
        </a:xfrm>
      </p:grpSpPr>
      <p:sp>
        <p:nvSpPr>
          <p:cNvPr id="82" name="Google Shape;82;p31"/>
          <p:cNvSpPr txBox="1"/>
          <p:nvPr>
            <p:ph idx="1" type="body"/>
          </p:nvPr>
        </p:nvSpPr>
        <p:spPr>
          <a:xfrm>
            <a:off x="4572000" y="1062038"/>
            <a:ext cx="4229100" cy="3099197"/>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31"/>
          <p:cNvSpPr/>
          <p:nvPr>
            <p:ph idx="2" type="pic"/>
          </p:nvPr>
        </p:nvSpPr>
        <p:spPr>
          <a:xfrm>
            <a:off x="283369" y="1062038"/>
            <a:ext cx="3831431" cy="3099197"/>
          </a:xfrm>
          <a:prstGeom prst="rect">
            <a:avLst/>
          </a:prstGeom>
          <a:noFill/>
          <a:ln>
            <a:noFill/>
          </a:ln>
        </p:spPr>
      </p:sp>
      <p:sp>
        <p:nvSpPr>
          <p:cNvPr id="84" name="Google Shape;84;p31"/>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5" name="Google Shape;85;p31"/>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hoto + Body_EN">
  <p:cSld name="Headline + Photo + Body_EN">
    <p:spTree>
      <p:nvGrpSpPr>
        <p:cNvPr id="86" name="Shape 86"/>
        <p:cNvGrpSpPr/>
        <p:nvPr/>
      </p:nvGrpSpPr>
      <p:grpSpPr>
        <a:xfrm>
          <a:off x="0" y="0"/>
          <a:ext cx="0" cy="0"/>
          <a:chOff x="0" y="0"/>
          <a:chExt cx="0" cy="0"/>
        </a:xfrm>
      </p:grpSpPr>
      <p:sp>
        <p:nvSpPr>
          <p:cNvPr id="87" name="Google Shape;87;p32"/>
          <p:cNvSpPr txBox="1"/>
          <p:nvPr>
            <p:ph idx="1" type="body"/>
          </p:nvPr>
        </p:nvSpPr>
        <p:spPr>
          <a:xfrm>
            <a:off x="4572000" y="1062038"/>
            <a:ext cx="4229100" cy="3099197"/>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32"/>
          <p:cNvSpPr/>
          <p:nvPr>
            <p:ph idx="2" type="pic"/>
          </p:nvPr>
        </p:nvSpPr>
        <p:spPr>
          <a:xfrm>
            <a:off x="283369" y="1062038"/>
            <a:ext cx="3831431" cy="3099197"/>
          </a:xfrm>
          <a:prstGeom prst="rect">
            <a:avLst/>
          </a:prstGeom>
          <a:noFill/>
          <a:ln>
            <a:noFill/>
          </a:ln>
        </p:spPr>
      </p:sp>
      <p:sp>
        <p:nvSpPr>
          <p:cNvPr id="89" name="Google Shape;89;p32"/>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0" name="Google Shape;90;p32"/>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Slide_JP">
  <p:cSld name="Customer Story Slide_JP">
    <p:spTree>
      <p:nvGrpSpPr>
        <p:cNvPr id="91" name="Shape 91"/>
        <p:cNvGrpSpPr/>
        <p:nvPr/>
      </p:nvGrpSpPr>
      <p:grpSpPr>
        <a:xfrm>
          <a:off x="0" y="0"/>
          <a:ext cx="0" cy="0"/>
          <a:chOff x="0" y="0"/>
          <a:chExt cx="0" cy="0"/>
        </a:xfrm>
      </p:grpSpPr>
      <p:sp>
        <p:nvSpPr>
          <p:cNvPr id="92" name="Google Shape;92;p33"/>
          <p:cNvSpPr txBox="1"/>
          <p:nvPr>
            <p:ph type="title"/>
          </p:nvPr>
        </p:nvSpPr>
        <p:spPr>
          <a:xfrm>
            <a:off x="283351" y="259668"/>
            <a:ext cx="8527094"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3" name="Google Shape;93;p33"/>
          <p:cNvPicPr preferRelativeResize="0"/>
          <p:nvPr/>
        </p:nvPicPr>
        <p:blipFill rotWithShape="1">
          <a:blip r:embed="rId2">
            <a:alphaModFix/>
          </a:blip>
          <a:srcRect b="0" l="0" r="0" t="0"/>
          <a:stretch/>
        </p:blipFill>
        <p:spPr>
          <a:xfrm>
            <a:off x="7884617" y="4678625"/>
            <a:ext cx="925830" cy="259028"/>
          </a:xfrm>
          <a:prstGeom prst="rect">
            <a:avLst/>
          </a:prstGeom>
          <a:noFill/>
          <a:ln>
            <a:noFill/>
          </a:ln>
        </p:spPr>
      </p:pic>
      <p:cxnSp>
        <p:nvCxnSpPr>
          <p:cNvPr id="94" name="Google Shape;94;p33"/>
          <p:cNvCxnSpPr/>
          <p:nvPr/>
        </p:nvCxnSpPr>
        <p:spPr>
          <a:xfrm>
            <a:off x="5302291" y="1933245"/>
            <a:ext cx="0" cy="249020"/>
          </a:xfrm>
          <a:prstGeom prst="straightConnector1">
            <a:avLst/>
          </a:prstGeom>
          <a:noFill/>
          <a:ln cap="flat" cmpd="sng" w="22225">
            <a:solidFill>
              <a:srgbClr val="5EBA2E"/>
            </a:solidFill>
            <a:prstDash val="solid"/>
            <a:miter lim="800000"/>
            <a:headEnd len="sm" w="sm" type="none"/>
            <a:tailEnd len="med" w="med" type="stealth"/>
          </a:ln>
        </p:spPr>
      </p:cxnSp>
      <p:cxnSp>
        <p:nvCxnSpPr>
          <p:cNvPr id="95" name="Google Shape;95;p33"/>
          <p:cNvCxnSpPr/>
          <p:nvPr/>
        </p:nvCxnSpPr>
        <p:spPr>
          <a:xfrm>
            <a:off x="5302291" y="3359245"/>
            <a:ext cx="0" cy="249020"/>
          </a:xfrm>
          <a:prstGeom prst="straightConnector1">
            <a:avLst/>
          </a:prstGeom>
          <a:noFill/>
          <a:ln cap="flat" cmpd="sng" w="22225">
            <a:solidFill>
              <a:srgbClr val="5EBA2E"/>
            </a:solidFill>
            <a:prstDash val="solid"/>
            <a:miter lim="800000"/>
            <a:headEnd len="sm" w="sm" type="none"/>
            <a:tailEnd len="med" w="med" type="stealth"/>
          </a:ln>
        </p:spPr>
      </p:cxnSp>
      <p:sp>
        <p:nvSpPr>
          <p:cNvPr id="96" name="Google Shape;96;p33"/>
          <p:cNvSpPr txBox="1"/>
          <p:nvPr>
            <p:ph idx="1" type="body"/>
          </p:nvPr>
        </p:nvSpPr>
        <p:spPr>
          <a:xfrm>
            <a:off x="5886845" y="1144374"/>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7" name="Google Shape;97;p33"/>
          <p:cNvSpPr txBox="1"/>
          <p:nvPr>
            <p:ph idx="2" type="body"/>
          </p:nvPr>
        </p:nvSpPr>
        <p:spPr>
          <a:xfrm>
            <a:off x="5886845" y="2465017"/>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33"/>
          <p:cNvSpPr txBox="1"/>
          <p:nvPr>
            <p:ph idx="3" type="body"/>
          </p:nvPr>
        </p:nvSpPr>
        <p:spPr>
          <a:xfrm>
            <a:off x="5886845" y="3785661"/>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JP">
  <p:cSld name="Agenda_JP">
    <p:spTree>
      <p:nvGrpSpPr>
        <p:cNvPr id="18" name="Shape 18"/>
        <p:cNvGrpSpPr/>
        <p:nvPr/>
      </p:nvGrpSpPr>
      <p:grpSpPr>
        <a:xfrm>
          <a:off x="0" y="0"/>
          <a:ext cx="0" cy="0"/>
          <a:chOff x="0" y="0"/>
          <a:chExt cx="0" cy="0"/>
        </a:xfrm>
      </p:grpSpPr>
      <p:sp>
        <p:nvSpPr>
          <p:cNvPr id="19" name="Google Shape;19;p16"/>
          <p:cNvSpPr txBox="1"/>
          <p:nvPr>
            <p:ph idx="1" type="body"/>
          </p:nvPr>
        </p:nvSpPr>
        <p:spPr>
          <a:xfrm>
            <a:off x="650929" y="1115879"/>
            <a:ext cx="7837727" cy="3347634"/>
          </a:xfrm>
          <a:prstGeom prst="rect">
            <a:avLst/>
          </a:prstGeom>
          <a:noFill/>
          <a:ln>
            <a:noFill/>
          </a:ln>
        </p:spPr>
        <p:txBody>
          <a:bodyPr anchorCtr="0" anchor="t" bIns="45700" lIns="0" spcFirstLastPara="1" rIns="91425" wrap="square" tIns="45700">
            <a:noAutofit/>
          </a:bodyPr>
          <a:lstStyle>
            <a:lvl1pPr indent="-321468" lvl="0" marL="457200" algn="l">
              <a:lnSpc>
                <a:spcPct val="120000"/>
              </a:lnSpc>
              <a:spcBef>
                <a:spcPts val="390"/>
              </a:spcBef>
              <a:spcAft>
                <a:spcPts val="0"/>
              </a:spcAft>
              <a:buClr>
                <a:schemeClr val="lt1"/>
              </a:buClr>
              <a:buSzPts val="1463"/>
              <a:buFont typeface="Noto Sans"/>
              <a:buChar char="•"/>
              <a:defRPr b="0" i="0" sz="19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0" name="Google Shape;20;p16"/>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
        <p:nvSpPr>
          <p:cNvPr id="21" name="Google Shape;21;p16"/>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i="0"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Slide_EN">
  <p:cSld name="Customer Story Slide_EN">
    <p:spTree>
      <p:nvGrpSpPr>
        <p:cNvPr id="99" name="Shape 99"/>
        <p:cNvGrpSpPr/>
        <p:nvPr/>
      </p:nvGrpSpPr>
      <p:grpSpPr>
        <a:xfrm>
          <a:off x="0" y="0"/>
          <a:ext cx="0" cy="0"/>
          <a:chOff x="0" y="0"/>
          <a:chExt cx="0" cy="0"/>
        </a:xfrm>
      </p:grpSpPr>
      <p:sp>
        <p:nvSpPr>
          <p:cNvPr id="100" name="Google Shape;100;p34"/>
          <p:cNvSpPr txBox="1"/>
          <p:nvPr>
            <p:ph type="title"/>
          </p:nvPr>
        </p:nvSpPr>
        <p:spPr>
          <a:xfrm>
            <a:off x="283351" y="259668"/>
            <a:ext cx="8527094"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01" name="Google Shape;101;p34"/>
          <p:cNvPicPr preferRelativeResize="0"/>
          <p:nvPr/>
        </p:nvPicPr>
        <p:blipFill rotWithShape="1">
          <a:blip r:embed="rId2">
            <a:alphaModFix/>
          </a:blip>
          <a:srcRect b="0" l="0" r="0" t="0"/>
          <a:stretch/>
        </p:blipFill>
        <p:spPr>
          <a:xfrm>
            <a:off x="7884617" y="4678625"/>
            <a:ext cx="925830" cy="259028"/>
          </a:xfrm>
          <a:prstGeom prst="rect">
            <a:avLst/>
          </a:prstGeom>
          <a:noFill/>
          <a:ln>
            <a:noFill/>
          </a:ln>
        </p:spPr>
      </p:pic>
      <p:cxnSp>
        <p:nvCxnSpPr>
          <p:cNvPr id="102" name="Google Shape;102;p34"/>
          <p:cNvCxnSpPr/>
          <p:nvPr/>
        </p:nvCxnSpPr>
        <p:spPr>
          <a:xfrm>
            <a:off x="5302291" y="1933245"/>
            <a:ext cx="0" cy="249020"/>
          </a:xfrm>
          <a:prstGeom prst="straightConnector1">
            <a:avLst/>
          </a:prstGeom>
          <a:noFill/>
          <a:ln cap="flat" cmpd="sng" w="22225">
            <a:solidFill>
              <a:srgbClr val="5EBA2E"/>
            </a:solidFill>
            <a:prstDash val="solid"/>
            <a:miter lim="800000"/>
            <a:headEnd len="sm" w="sm" type="none"/>
            <a:tailEnd len="med" w="med" type="stealth"/>
          </a:ln>
        </p:spPr>
      </p:cxnSp>
      <p:cxnSp>
        <p:nvCxnSpPr>
          <p:cNvPr id="103" name="Google Shape;103;p34"/>
          <p:cNvCxnSpPr/>
          <p:nvPr/>
        </p:nvCxnSpPr>
        <p:spPr>
          <a:xfrm>
            <a:off x="5302291" y="3359245"/>
            <a:ext cx="0" cy="249020"/>
          </a:xfrm>
          <a:prstGeom prst="straightConnector1">
            <a:avLst/>
          </a:prstGeom>
          <a:noFill/>
          <a:ln cap="flat" cmpd="sng" w="22225">
            <a:solidFill>
              <a:srgbClr val="5EBA2E"/>
            </a:solidFill>
            <a:prstDash val="solid"/>
            <a:miter lim="800000"/>
            <a:headEnd len="sm" w="sm" type="none"/>
            <a:tailEnd len="med" w="med" type="stealth"/>
          </a:ln>
        </p:spPr>
      </p:cxnSp>
      <p:sp>
        <p:nvSpPr>
          <p:cNvPr id="104" name="Google Shape;104;p34"/>
          <p:cNvSpPr txBox="1"/>
          <p:nvPr>
            <p:ph idx="1" type="body"/>
          </p:nvPr>
        </p:nvSpPr>
        <p:spPr>
          <a:xfrm>
            <a:off x="5886845" y="1144374"/>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34"/>
          <p:cNvSpPr txBox="1"/>
          <p:nvPr>
            <p:ph idx="2" type="body"/>
          </p:nvPr>
        </p:nvSpPr>
        <p:spPr>
          <a:xfrm>
            <a:off x="5886845" y="2465017"/>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34"/>
          <p:cNvSpPr txBox="1"/>
          <p:nvPr>
            <p:ph idx="3" type="body"/>
          </p:nvPr>
        </p:nvSpPr>
        <p:spPr>
          <a:xfrm>
            <a:off x="5886845" y="3785661"/>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7" name="Shape 107"/>
        <p:cNvGrpSpPr/>
        <p:nvPr/>
      </p:nvGrpSpPr>
      <p:grpSpPr>
        <a:xfrm>
          <a:off x="0" y="0"/>
          <a:ext cx="0" cy="0"/>
          <a:chOff x="0" y="0"/>
          <a:chExt cx="0" cy="0"/>
        </a:xfrm>
      </p:grpSpPr>
      <p:pic>
        <p:nvPicPr>
          <p:cNvPr id="108" name="Google Shape;108;p35"/>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Appendix">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36"/>
          <p:cNvSpPr txBox="1"/>
          <p:nvPr/>
        </p:nvSpPr>
        <p:spPr>
          <a:xfrm>
            <a:off x="1248156" y="1795530"/>
            <a:ext cx="7482187" cy="62324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ja-JP" sz="3450" u="none" strike="noStrike">
                <a:solidFill>
                  <a:schemeClr val="lt1"/>
                </a:solidFill>
                <a:latin typeface="Arial"/>
                <a:ea typeface="Arial"/>
                <a:cs typeface="Arial"/>
                <a:sym typeface="Arial"/>
              </a:rPr>
              <a:t>Appendix</a:t>
            </a:r>
            <a:endParaRPr b="0" i="0" sz="3450" u="none" strike="noStrike">
              <a:solidFill>
                <a:schemeClr val="lt1"/>
              </a:solidFill>
              <a:latin typeface="Arial"/>
              <a:ea typeface="Arial"/>
              <a:cs typeface="Arial"/>
              <a:sym typeface="Arial"/>
            </a:endParaRPr>
          </a:p>
        </p:txBody>
      </p:sp>
      <p:pic>
        <p:nvPicPr>
          <p:cNvPr id="111" name="Google Shape;111;p36"/>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blipFill>
          <a:blip r:embed="rId2">
            <a:alphaModFix/>
          </a:blip>
          <a:stretch>
            <a:fillRect/>
          </a:stretch>
        </a:blipFill>
      </p:bgPr>
    </p:bg>
    <p:spTree>
      <p:nvGrpSpPr>
        <p:cNvPr id="112" name="Shape 112"/>
        <p:cNvGrpSpPr/>
        <p:nvPr/>
      </p:nvGrpSpPr>
      <p:grpSpPr>
        <a:xfrm>
          <a:off x="0" y="0"/>
          <a:ext cx="0" cy="0"/>
          <a:chOff x="0" y="0"/>
          <a:chExt cx="0" cy="0"/>
        </a:xfrm>
      </p:grpSpPr>
      <p:pic>
        <p:nvPicPr>
          <p:cNvPr id="113" name="Google Shape;113;p37"/>
          <p:cNvPicPr preferRelativeResize="0"/>
          <p:nvPr/>
        </p:nvPicPr>
        <p:blipFill rotWithShape="1">
          <a:blip r:embed="rId3">
            <a:alphaModFix/>
          </a:blip>
          <a:srcRect b="0" l="0" r="0" t="0"/>
          <a:stretch/>
        </p:blipFill>
        <p:spPr>
          <a:xfrm>
            <a:off x="489150" y="4011930"/>
            <a:ext cx="1762506" cy="493112"/>
          </a:xfrm>
          <a:prstGeom prst="rect">
            <a:avLst/>
          </a:prstGeom>
          <a:noFill/>
          <a:ln>
            <a:noFill/>
          </a:ln>
        </p:spPr>
      </p:pic>
      <p:sp>
        <p:nvSpPr>
          <p:cNvPr id="114" name="Google Shape;114;p37"/>
          <p:cNvSpPr txBox="1"/>
          <p:nvPr/>
        </p:nvSpPr>
        <p:spPr>
          <a:xfrm>
            <a:off x="327992" y="1802910"/>
            <a:ext cx="5327374"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4050" u="none" strike="noStrike">
                <a:solidFill>
                  <a:schemeClr val="lt1"/>
                </a:solidFill>
                <a:latin typeface="Arial"/>
                <a:ea typeface="Arial"/>
                <a:cs typeface="Arial"/>
                <a:sym typeface="Arial"/>
              </a:rPr>
              <a:t>Thank you!</a:t>
            </a:r>
            <a:endParaRPr/>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blipFill>
          <a:blip r:embed="rId2">
            <a:alphaModFix/>
          </a:blip>
          <a:stretch>
            <a:fillRect/>
          </a:stretch>
        </a:blipFill>
      </p:bgPr>
    </p:bg>
    <p:spTree>
      <p:nvGrpSpPr>
        <p:cNvPr id="115" name="Shape 115"/>
        <p:cNvGrpSpPr/>
        <p:nvPr/>
      </p:nvGrpSpPr>
      <p:grpSpPr>
        <a:xfrm>
          <a:off x="0" y="0"/>
          <a:ext cx="0" cy="0"/>
          <a:chOff x="0" y="0"/>
          <a:chExt cx="0" cy="0"/>
        </a:xfrm>
      </p:grpSpPr>
      <p:pic>
        <p:nvPicPr>
          <p:cNvPr id="116" name="Google Shape;116;p38"/>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117" name="Google Shape;117;p38"/>
          <p:cNvSpPr txBox="1"/>
          <p:nvPr/>
        </p:nvSpPr>
        <p:spPr>
          <a:xfrm>
            <a:off x="413604" y="2989695"/>
            <a:ext cx="61326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1200" u="none" strike="noStrike">
                <a:solidFill>
                  <a:srgbClr val="F89628"/>
                </a:solidFill>
                <a:latin typeface="Arial"/>
                <a:ea typeface="Arial"/>
                <a:cs typeface="Arial"/>
                <a:sym typeface="Arial"/>
              </a:rPr>
              <a:t>Worldwide</a:t>
            </a:r>
            <a:r>
              <a:rPr b="0" i="0" lang="ja-JP" sz="1200" u="none" strike="noStrike">
                <a:solidFill>
                  <a:schemeClr val="lt1"/>
                </a:solidFill>
                <a:latin typeface="Arial"/>
                <a:ea typeface="Arial"/>
                <a:cs typeface="Arial"/>
                <a:sym typeface="Arial"/>
              </a:rPr>
              <a:t>  |  N. America  |  LATAM  |  UK/IR  |  EMEA  |  APAC  |  Japan  |  China</a:t>
            </a:r>
            <a:endParaRPr b="0" i="0" sz="1200" u="none" strike="noStrike">
              <a:solidFill>
                <a:schemeClr val="dk1"/>
              </a:solidFill>
              <a:latin typeface="Arial"/>
              <a:ea typeface="Arial"/>
              <a:cs typeface="Arial"/>
              <a:sym typeface="Arial"/>
            </a:endParaRPr>
          </a:p>
        </p:txBody>
      </p:sp>
      <p:pic>
        <p:nvPicPr>
          <p:cNvPr id="118" name="Google Shape;118;p38"/>
          <p:cNvPicPr preferRelativeResize="0"/>
          <p:nvPr/>
        </p:nvPicPr>
        <p:blipFill rotWithShape="1">
          <a:blip r:embed="rId3">
            <a:alphaModFix/>
          </a:blip>
          <a:srcRect b="0" l="0" r="0" t="0"/>
          <a:stretch/>
        </p:blipFill>
        <p:spPr>
          <a:xfrm>
            <a:off x="413604" y="1426464"/>
            <a:ext cx="2544318" cy="71184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EN">
  <p:cSld name="Title_EN">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17"/>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24" name="Google Shape;24;p17"/>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5" name="Google Shape;25;p17"/>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7"/>
          <p:cNvSpPr txBox="1"/>
          <p:nvPr>
            <p:ph type="title"/>
          </p:nvPr>
        </p:nvSpPr>
        <p:spPr>
          <a:xfrm>
            <a:off x="385029" y="1593868"/>
            <a:ext cx="6612148" cy="646331"/>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_JP">
  <p:cSld name="Title + Subtitle_JP">
    <p:bg>
      <p:bgPr>
        <a:blipFill>
          <a:blip r:embed="rId2">
            <a:alphaModFix/>
          </a:blip>
          <a:stretch>
            <a:fillRect/>
          </a:stretch>
        </a:blipFill>
      </p:bgPr>
    </p:bg>
    <p:spTree>
      <p:nvGrpSpPr>
        <p:cNvPr id="27" name="Shape 27"/>
        <p:cNvGrpSpPr/>
        <p:nvPr/>
      </p:nvGrpSpPr>
      <p:grpSpPr>
        <a:xfrm>
          <a:off x="0" y="0"/>
          <a:ext cx="0" cy="0"/>
          <a:chOff x="0" y="0"/>
          <a:chExt cx="0" cy="0"/>
        </a:xfrm>
      </p:grpSpPr>
      <p:pic>
        <p:nvPicPr>
          <p:cNvPr id="28" name="Google Shape;28;p18"/>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29" name="Google Shape;29;p18"/>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0" name="Google Shape;30;p18"/>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 name="Google Shape;31;p18"/>
          <p:cNvSpPr txBox="1"/>
          <p:nvPr>
            <p:ph type="title"/>
          </p:nvPr>
        </p:nvSpPr>
        <p:spPr>
          <a:xfrm>
            <a:off x="385029" y="1593867"/>
            <a:ext cx="6612148" cy="553998"/>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000"/>
              <a:buFont typeface="Noto Sans"/>
              <a:buNone/>
              <a:defRPr b="1" i="0" sz="300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18"/>
          <p:cNvSpPr txBox="1"/>
          <p:nvPr>
            <p:ph idx="3" type="body"/>
          </p:nvPr>
        </p:nvSpPr>
        <p:spPr>
          <a:xfrm>
            <a:off x="385029" y="223985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Clr>
                <a:schemeClr val="lt1"/>
              </a:buClr>
              <a:buSzPts val="1500"/>
              <a:buFont typeface="Noto Sans"/>
              <a:buNone/>
              <a:defRPr b="0" i="0" sz="15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_EN">
  <p:cSld name="Title + Subtitle_EN">
    <p:bg>
      <p:bgPr>
        <a:blipFill>
          <a:blip r:embed="rId2">
            <a:alphaModFix/>
          </a:blip>
          <a:stretch>
            <a:fillRect/>
          </a:stretch>
        </a:blipFill>
      </p:bgPr>
    </p:bg>
    <p:spTree>
      <p:nvGrpSpPr>
        <p:cNvPr id="33" name="Shape 33"/>
        <p:cNvGrpSpPr/>
        <p:nvPr/>
      </p:nvGrpSpPr>
      <p:grpSpPr>
        <a:xfrm>
          <a:off x="0" y="0"/>
          <a:ext cx="0" cy="0"/>
          <a:chOff x="0" y="0"/>
          <a:chExt cx="0" cy="0"/>
        </a:xfrm>
      </p:grpSpPr>
      <p:pic>
        <p:nvPicPr>
          <p:cNvPr id="34" name="Google Shape;34;p19"/>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35" name="Google Shape;35;p19"/>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9"/>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7" name="Google Shape;37;p19"/>
          <p:cNvSpPr txBox="1"/>
          <p:nvPr>
            <p:ph type="title"/>
          </p:nvPr>
        </p:nvSpPr>
        <p:spPr>
          <a:xfrm>
            <a:off x="385029" y="1593868"/>
            <a:ext cx="6612148" cy="646331"/>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9"/>
          <p:cNvSpPr txBox="1"/>
          <p:nvPr>
            <p:ph idx="3" type="body"/>
          </p:nvPr>
        </p:nvSpPr>
        <p:spPr>
          <a:xfrm>
            <a:off x="385029" y="223985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Clr>
                <a:schemeClr val="lt1"/>
              </a:buClr>
              <a:buSzPts val="1500"/>
              <a:buFont typeface="Arial"/>
              <a:buNone/>
              <a:defRPr b="0" i="0" sz="15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EN">
  <p:cSld name="Agenda_EN">
    <p:spTree>
      <p:nvGrpSpPr>
        <p:cNvPr id="39" name="Shape 39"/>
        <p:cNvGrpSpPr/>
        <p:nvPr/>
      </p:nvGrpSpPr>
      <p:grpSpPr>
        <a:xfrm>
          <a:off x="0" y="0"/>
          <a:ext cx="0" cy="0"/>
          <a:chOff x="0" y="0"/>
          <a:chExt cx="0" cy="0"/>
        </a:xfrm>
      </p:grpSpPr>
      <p:sp>
        <p:nvSpPr>
          <p:cNvPr id="40" name="Google Shape;40;p20"/>
          <p:cNvSpPr txBox="1"/>
          <p:nvPr>
            <p:ph idx="1" type="body"/>
          </p:nvPr>
        </p:nvSpPr>
        <p:spPr>
          <a:xfrm>
            <a:off x="650929" y="1115879"/>
            <a:ext cx="7837727" cy="3347634"/>
          </a:xfrm>
          <a:prstGeom prst="rect">
            <a:avLst/>
          </a:prstGeom>
          <a:noFill/>
          <a:ln>
            <a:noFill/>
          </a:ln>
        </p:spPr>
        <p:txBody>
          <a:bodyPr anchorCtr="0" anchor="t" bIns="45700" lIns="0" spcFirstLastPara="1" rIns="91425" wrap="square" tIns="45700">
            <a:noAutofit/>
          </a:bodyPr>
          <a:lstStyle>
            <a:lvl1pPr indent="-321468" lvl="0" marL="457200" algn="l">
              <a:lnSpc>
                <a:spcPct val="120000"/>
              </a:lnSpc>
              <a:spcBef>
                <a:spcPts val="390"/>
              </a:spcBef>
              <a:spcAft>
                <a:spcPts val="0"/>
              </a:spcAft>
              <a:buClr>
                <a:schemeClr val="lt1"/>
              </a:buClr>
              <a:buSzPts val="1463"/>
              <a:buFont typeface="Arial"/>
              <a:buChar char="•"/>
              <a:defRPr b="0" i="0" sz="19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41" name="Google Shape;41;p20"/>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
        <p:nvSpPr>
          <p:cNvPr id="42" name="Google Shape;42;p20"/>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JP">
  <p:cSld name="Divider_JP">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id="44" name="Google Shape;44;p21"/>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45" name="Google Shape;45;p21"/>
          <p:cNvSpPr txBox="1"/>
          <p:nvPr>
            <p:ph idx="1" type="body"/>
          </p:nvPr>
        </p:nvSpPr>
        <p:spPr>
          <a:xfrm>
            <a:off x="1277402" y="1929658"/>
            <a:ext cx="7452941" cy="438581"/>
          </a:xfrm>
          <a:prstGeom prst="rect">
            <a:avLst/>
          </a:prstGeom>
          <a:noFill/>
          <a:ln>
            <a:noFill/>
          </a:ln>
        </p:spPr>
        <p:txBody>
          <a:bodyPr anchorCtr="0" anchor="ctr" bIns="45700" lIns="91425" spcFirstLastPara="1" rIns="91425" wrap="square" tIns="45700">
            <a:noAutofit/>
          </a:bodyPr>
          <a:lstStyle>
            <a:lvl1pPr indent="-228600" lvl="0" marL="457200" algn="r">
              <a:spcBef>
                <a:spcPts val="480"/>
              </a:spcBef>
              <a:spcAft>
                <a:spcPts val="0"/>
              </a:spcAft>
              <a:buClr>
                <a:schemeClr val="lt1"/>
              </a:buClr>
              <a:buSzPts val="2400"/>
              <a:buFont typeface="Noto Sans"/>
              <a:buNone/>
              <a:defRPr b="1" i="0" sz="2400">
                <a:solidFill>
                  <a:schemeClr val="lt1"/>
                </a:solidFill>
                <a:latin typeface="Noto Sans"/>
                <a:ea typeface="Noto Sans"/>
                <a:cs typeface="Noto Sans"/>
                <a:sym typeface="Noto Sans"/>
              </a:defRPr>
            </a:lvl1pPr>
            <a:lvl2pPr indent="-355600" lvl="1" marL="914400" algn="l">
              <a:spcBef>
                <a:spcPts val="400"/>
              </a:spcBef>
              <a:spcAft>
                <a:spcPts val="0"/>
              </a:spcAft>
              <a:buClr>
                <a:schemeClr val="lt1"/>
              </a:buClr>
              <a:buSzPts val="2000"/>
              <a:buChar char="•"/>
              <a:defRPr b="0" i="0">
                <a:solidFill>
                  <a:schemeClr val="lt1"/>
                </a:solidFill>
                <a:latin typeface="Arial"/>
                <a:ea typeface="Arial"/>
                <a:cs typeface="Arial"/>
                <a:sym typeface="Arial"/>
              </a:defRPr>
            </a:lvl2pPr>
            <a:lvl3pPr indent="-342900" lvl="2" marL="1371600" algn="l">
              <a:spcBef>
                <a:spcPts val="360"/>
              </a:spcBef>
              <a:spcAft>
                <a:spcPts val="0"/>
              </a:spcAft>
              <a:buClr>
                <a:schemeClr val="lt1"/>
              </a:buClr>
              <a:buSzPts val="1800"/>
              <a:buChar char="•"/>
              <a:defRPr b="0" i="0">
                <a:solidFill>
                  <a:schemeClr val="lt1"/>
                </a:solidFill>
                <a:latin typeface="Arial"/>
                <a:ea typeface="Arial"/>
                <a:cs typeface="Arial"/>
                <a:sym typeface="Arial"/>
              </a:defRPr>
            </a:lvl3pPr>
            <a:lvl4pPr indent="-330200" lvl="3" marL="1828800" algn="l">
              <a:spcBef>
                <a:spcPts val="320"/>
              </a:spcBef>
              <a:spcAft>
                <a:spcPts val="0"/>
              </a:spcAft>
              <a:buClr>
                <a:schemeClr val="lt1"/>
              </a:buClr>
              <a:buSzPts val="1600"/>
              <a:buChar char="–"/>
              <a:defRPr b="0" i="0">
                <a:solidFill>
                  <a:schemeClr val="lt1"/>
                </a:solidFill>
                <a:latin typeface="Arial"/>
                <a:ea typeface="Arial"/>
                <a:cs typeface="Arial"/>
                <a:sym typeface="Arial"/>
              </a:defRPr>
            </a:lvl4pPr>
            <a:lvl5pPr indent="-330200" lvl="4" marL="2286000" algn="l">
              <a:spcBef>
                <a:spcPts val="320"/>
              </a:spcBef>
              <a:spcAft>
                <a:spcPts val="0"/>
              </a:spcAft>
              <a:buClr>
                <a:schemeClr val="lt1"/>
              </a:buClr>
              <a:buSzPts val="1600"/>
              <a:buChar char="»"/>
              <a:defRPr b="0" i="0">
                <a:solidFill>
                  <a:schemeClr val="lt1"/>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EN">
  <p:cSld name="Divider_EN">
    <p:bg>
      <p:bgPr>
        <a:blipFill>
          <a:blip r:embed="rId2">
            <a:alphaModFix/>
          </a:blip>
          <a:stretch>
            <a:fillRect/>
          </a:stretch>
        </a:blipFill>
      </p:bgPr>
    </p:bg>
    <p:spTree>
      <p:nvGrpSpPr>
        <p:cNvPr id="46" name="Shape 46"/>
        <p:cNvGrpSpPr/>
        <p:nvPr/>
      </p:nvGrpSpPr>
      <p:grpSpPr>
        <a:xfrm>
          <a:off x="0" y="0"/>
          <a:ext cx="0" cy="0"/>
          <a:chOff x="0" y="0"/>
          <a:chExt cx="0" cy="0"/>
        </a:xfrm>
      </p:grpSpPr>
      <p:pic>
        <p:nvPicPr>
          <p:cNvPr id="47" name="Google Shape;47;p22"/>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48" name="Google Shape;48;p22"/>
          <p:cNvSpPr txBox="1"/>
          <p:nvPr>
            <p:ph idx="1" type="body"/>
          </p:nvPr>
        </p:nvSpPr>
        <p:spPr>
          <a:xfrm>
            <a:off x="1277402" y="1841689"/>
            <a:ext cx="7452941" cy="614519"/>
          </a:xfrm>
          <a:prstGeom prst="rect">
            <a:avLst/>
          </a:prstGeom>
          <a:noFill/>
          <a:ln>
            <a:noFill/>
          </a:ln>
        </p:spPr>
        <p:txBody>
          <a:bodyPr anchorCtr="0" anchor="ctr" bIns="45700" lIns="91425" spcFirstLastPara="1" rIns="91425" wrap="square" tIns="45700">
            <a:normAutofit/>
          </a:bodyPr>
          <a:lstStyle>
            <a:lvl1pPr indent="-228600" lvl="0" marL="457200" algn="r">
              <a:spcBef>
                <a:spcPts val="48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indent="-355600" lvl="1" marL="914400" algn="l">
              <a:spcBef>
                <a:spcPts val="400"/>
              </a:spcBef>
              <a:spcAft>
                <a:spcPts val="0"/>
              </a:spcAft>
              <a:buClr>
                <a:schemeClr val="lt1"/>
              </a:buClr>
              <a:buSzPts val="2000"/>
              <a:buChar char="•"/>
              <a:defRPr b="0" i="0">
                <a:solidFill>
                  <a:schemeClr val="lt1"/>
                </a:solidFill>
                <a:latin typeface="Arial"/>
                <a:ea typeface="Arial"/>
                <a:cs typeface="Arial"/>
                <a:sym typeface="Arial"/>
              </a:defRPr>
            </a:lvl2pPr>
            <a:lvl3pPr indent="-342900" lvl="2" marL="1371600" algn="l">
              <a:spcBef>
                <a:spcPts val="360"/>
              </a:spcBef>
              <a:spcAft>
                <a:spcPts val="0"/>
              </a:spcAft>
              <a:buClr>
                <a:schemeClr val="lt1"/>
              </a:buClr>
              <a:buSzPts val="1800"/>
              <a:buChar char="•"/>
              <a:defRPr b="0" i="0">
                <a:solidFill>
                  <a:schemeClr val="lt1"/>
                </a:solidFill>
                <a:latin typeface="Arial"/>
                <a:ea typeface="Arial"/>
                <a:cs typeface="Arial"/>
                <a:sym typeface="Arial"/>
              </a:defRPr>
            </a:lvl3pPr>
            <a:lvl4pPr indent="-330200" lvl="3" marL="1828800" algn="l">
              <a:spcBef>
                <a:spcPts val="320"/>
              </a:spcBef>
              <a:spcAft>
                <a:spcPts val="0"/>
              </a:spcAft>
              <a:buClr>
                <a:schemeClr val="lt1"/>
              </a:buClr>
              <a:buSzPts val="1600"/>
              <a:buChar char="–"/>
              <a:defRPr b="0" i="0">
                <a:solidFill>
                  <a:schemeClr val="lt1"/>
                </a:solidFill>
                <a:latin typeface="Arial"/>
                <a:ea typeface="Arial"/>
                <a:cs typeface="Arial"/>
                <a:sym typeface="Arial"/>
              </a:defRPr>
            </a:lvl4pPr>
            <a:lvl5pPr indent="-330200" lvl="4" marL="2286000" algn="l">
              <a:spcBef>
                <a:spcPts val="320"/>
              </a:spcBef>
              <a:spcAft>
                <a:spcPts val="0"/>
              </a:spcAft>
              <a:buClr>
                <a:schemeClr val="lt1"/>
              </a:buClr>
              <a:buSzPts val="1600"/>
              <a:buChar char="»"/>
              <a:defRPr b="0" i="0">
                <a:solidFill>
                  <a:schemeClr val="lt1"/>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JP">
  <p:cSld name="Headline_JP">
    <p:spTree>
      <p:nvGrpSpPr>
        <p:cNvPr id="49" name="Shape 49"/>
        <p:cNvGrpSpPr/>
        <p:nvPr/>
      </p:nvGrpSpPr>
      <p:grpSpPr>
        <a:xfrm>
          <a:off x="0" y="0"/>
          <a:ext cx="0" cy="0"/>
          <a:chOff x="0" y="0"/>
          <a:chExt cx="0" cy="0"/>
        </a:xfrm>
      </p:grpSpPr>
      <p:sp>
        <p:nvSpPr>
          <p:cNvPr id="50" name="Google Shape;50;p23"/>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1" name="Google Shape;51;p23"/>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336789" y="114936"/>
            <a:ext cx="8205304" cy="857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340593" y="1009332"/>
            <a:ext cx="8205304" cy="355392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2" name="Google Shape;12;p14"/>
          <p:cNvSpPr txBox="1"/>
          <p:nvPr/>
        </p:nvSpPr>
        <p:spPr>
          <a:xfrm>
            <a:off x="195596" y="4883833"/>
            <a:ext cx="4143048" cy="9233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600"/>
              <a:buFont typeface="Arial"/>
              <a:buNone/>
            </a:pPr>
            <a:r>
              <a:rPr b="0" i="0" lang="ja-JP" sz="600" u="none" cap="none" strike="noStrike">
                <a:solidFill>
                  <a:schemeClr val="lt1"/>
                </a:solidFill>
                <a:latin typeface="Arial"/>
                <a:ea typeface="Arial"/>
                <a:cs typeface="Arial"/>
                <a:sym typeface="Arial"/>
              </a:rPr>
              <a:t>© 2022, Amazon Web Services, Inc. or its Affiliates. All rights reserved.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21.png"/><Relationship Id="rId22" Type="http://schemas.openxmlformats.org/officeDocument/2006/relationships/image" Target="../media/image39.png"/><Relationship Id="rId21" Type="http://schemas.openxmlformats.org/officeDocument/2006/relationships/image" Target="../media/image14.png"/><Relationship Id="rId24" Type="http://schemas.openxmlformats.org/officeDocument/2006/relationships/image" Target="../media/image41.png"/><Relationship Id="rId23"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6.png"/><Relationship Id="rId11" Type="http://schemas.openxmlformats.org/officeDocument/2006/relationships/image" Target="../media/image17.png"/><Relationship Id="rId10" Type="http://schemas.openxmlformats.org/officeDocument/2006/relationships/image" Target="../media/image8.png"/><Relationship Id="rId13" Type="http://schemas.openxmlformats.org/officeDocument/2006/relationships/image" Target="../media/image20.png"/><Relationship Id="rId12" Type="http://schemas.openxmlformats.org/officeDocument/2006/relationships/image" Target="../media/image7.png"/><Relationship Id="rId15" Type="http://schemas.openxmlformats.org/officeDocument/2006/relationships/image" Target="../media/image34.png"/><Relationship Id="rId14" Type="http://schemas.openxmlformats.org/officeDocument/2006/relationships/image" Target="../media/image24.png"/><Relationship Id="rId17" Type="http://schemas.openxmlformats.org/officeDocument/2006/relationships/image" Target="../media/image35.png"/><Relationship Id="rId16" Type="http://schemas.openxmlformats.org/officeDocument/2006/relationships/image" Target="../media/image11.png"/><Relationship Id="rId19" Type="http://schemas.openxmlformats.org/officeDocument/2006/relationships/image" Target="../media/image40.png"/><Relationship Id="rId18"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0" Type="http://schemas.openxmlformats.org/officeDocument/2006/relationships/image" Target="../media/image23.png"/><Relationship Id="rId22" Type="http://schemas.openxmlformats.org/officeDocument/2006/relationships/image" Target="../media/image24.png"/><Relationship Id="rId21" Type="http://schemas.openxmlformats.org/officeDocument/2006/relationships/image" Target="../media/image20.png"/><Relationship Id="rId24" Type="http://schemas.openxmlformats.org/officeDocument/2006/relationships/image" Target="../media/image34.png"/><Relationship Id="rId23"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11.png"/><Relationship Id="rId26" Type="http://schemas.openxmlformats.org/officeDocument/2006/relationships/image" Target="../media/image26.png"/><Relationship Id="rId25" Type="http://schemas.openxmlformats.org/officeDocument/2006/relationships/image" Target="../media/image25.png"/><Relationship Id="rId28" Type="http://schemas.openxmlformats.org/officeDocument/2006/relationships/image" Target="../media/image38.png"/><Relationship Id="rId27" Type="http://schemas.openxmlformats.org/officeDocument/2006/relationships/image" Target="../media/image27.png"/><Relationship Id="rId5" Type="http://schemas.openxmlformats.org/officeDocument/2006/relationships/image" Target="../media/image9.png"/><Relationship Id="rId6" Type="http://schemas.openxmlformats.org/officeDocument/2006/relationships/image" Target="../media/image19.png"/><Relationship Id="rId29"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6.png"/><Relationship Id="rId31" Type="http://schemas.openxmlformats.org/officeDocument/2006/relationships/image" Target="../media/image31.png"/><Relationship Id="rId30" Type="http://schemas.openxmlformats.org/officeDocument/2006/relationships/image" Target="../media/image37.png"/><Relationship Id="rId11" Type="http://schemas.openxmlformats.org/officeDocument/2006/relationships/image" Target="../media/image12.png"/><Relationship Id="rId33" Type="http://schemas.openxmlformats.org/officeDocument/2006/relationships/image" Target="../media/image29.png"/><Relationship Id="rId10" Type="http://schemas.openxmlformats.org/officeDocument/2006/relationships/image" Target="../media/image10.png"/><Relationship Id="rId32" Type="http://schemas.openxmlformats.org/officeDocument/2006/relationships/image" Target="../media/image32.png"/><Relationship Id="rId13" Type="http://schemas.openxmlformats.org/officeDocument/2006/relationships/image" Target="../media/image17.png"/><Relationship Id="rId12" Type="http://schemas.openxmlformats.org/officeDocument/2006/relationships/image" Target="../media/image8.png"/><Relationship Id="rId15" Type="http://schemas.openxmlformats.org/officeDocument/2006/relationships/image" Target="../media/image13.png"/><Relationship Id="rId14" Type="http://schemas.openxmlformats.org/officeDocument/2006/relationships/image" Target="../media/image7.png"/><Relationship Id="rId17" Type="http://schemas.openxmlformats.org/officeDocument/2006/relationships/image" Target="../media/image21.png"/><Relationship Id="rId16" Type="http://schemas.openxmlformats.org/officeDocument/2006/relationships/image" Target="../media/image14.png"/><Relationship Id="rId19" Type="http://schemas.openxmlformats.org/officeDocument/2006/relationships/image" Target="../media/image16.png"/><Relationship Id="rId1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
          <p:cNvSpPr txBox="1"/>
          <p:nvPr/>
        </p:nvSpPr>
        <p:spPr>
          <a:xfrm>
            <a:off x="336538" y="2248584"/>
            <a:ext cx="7187462"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JP" sz="3600" u="none" cap="none" strike="noStrike">
                <a:solidFill>
                  <a:srgbClr val="232E3E"/>
                </a:solidFill>
                <a:latin typeface="Arial"/>
                <a:ea typeface="Arial"/>
                <a:cs typeface="Arial"/>
                <a:sym typeface="Arial"/>
              </a:rPr>
              <a:t>要件・設計マトリックス</a:t>
            </a:r>
            <a:endParaRPr b="1" i="0" sz="3600" u="none" cap="none" strike="noStrike">
              <a:solidFill>
                <a:srgbClr val="232E3E"/>
              </a:solidFill>
              <a:latin typeface="Arial"/>
              <a:ea typeface="Arial"/>
              <a:cs typeface="Arial"/>
              <a:sym typeface="Arial"/>
            </a:endParaRPr>
          </a:p>
          <a:p>
            <a:pPr indent="0" lvl="0" marL="0" marR="0" rtl="0" algn="l">
              <a:lnSpc>
                <a:spcPct val="100000"/>
              </a:lnSpc>
              <a:spcBef>
                <a:spcPts val="0"/>
              </a:spcBef>
              <a:spcAft>
                <a:spcPts val="0"/>
              </a:spcAft>
              <a:buNone/>
            </a:pPr>
            <a:r>
              <a:rPr b="1" i="0" lang="ja-JP" sz="1600" u="none" cap="none" strike="noStrike">
                <a:solidFill>
                  <a:srgbClr val="232E3E"/>
                </a:solidFill>
                <a:latin typeface="Arial"/>
                <a:ea typeface="Arial"/>
                <a:cs typeface="Arial"/>
                <a:sym typeface="Arial"/>
              </a:rPr>
              <a:t>- 受講者用 - </a:t>
            </a:r>
            <a:endParaRPr b="1" i="0" sz="1600" u="none" cap="none" strike="noStrike">
              <a:solidFill>
                <a:srgbClr val="232E3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168a95ddc2_0_40"/>
          <p:cNvSpPr/>
          <p:nvPr/>
        </p:nvSpPr>
        <p:spPr>
          <a:xfrm>
            <a:off x="216000" y="542968"/>
            <a:ext cx="8712000" cy="4057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85" name="Google Shape;285;g2168a95ddc2_0_40"/>
          <p:cNvSpPr/>
          <p:nvPr/>
        </p:nvSpPr>
        <p:spPr>
          <a:xfrm>
            <a:off x="1129525" y="901725"/>
            <a:ext cx="7024800" cy="3635400"/>
          </a:xfrm>
          <a:prstGeom prst="rect">
            <a:avLst/>
          </a:prstGeom>
          <a:noFill/>
          <a:ln cap="flat" cmpd="sng" w="12700">
            <a:solidFill>
              <a:srgbClr val="0000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b="0" i="0" lang="ja-JP" sz="900" u="none" cap="none" strike="noStrike">
                <a:solidFill>
                  <a:srgbClr val="000000"/>
                </a:solidFill>
                <a:latin typeface="Arial"/>
                <a:ea typeface="Arial"/>
                <a:cs typeface="Arial"/>
                <a:sym typeface="Arial"/>
              </a:rPr>
              <a:t>AWS Cloud</a:t>
            </a:r>
            <a:endParaRPr sz="1100"/>
          </a:p>
        </p:txBody>
      </p:sp>
      <p:sp>
        <p:nvSpPr>
          <p:cNvPr id="286" name="Google Shape;286;g2168a95ddc2_0_40"/>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追加サービス申請の流れ</a:t>
            </a:r>
            <a:endParaRPr sz="1800">
              <a:solidFill>
                <a:srgbClr val="FF0000"/>
              </a:solidFill>
              <a:latin typeface="Arial"/>
              <a:ea typeface="Arial"/>
              <a:cs typeface="Arial"/>
              <a:sym typeface="Arial"/>
            </a:endParaRPr>
          </a:p>
        </p:txBody>
      </p:sp>
      <p:sp>
        <p:nvSpPr>
          <p:cNvPr id="287" name="Google Shape;287;g2168a95ddc2_0_40"/>
          <p:cNvSpPr/>
          <p:nvPr/>
        </p:nvSpPr>
        <p:spPr>
          <a:xfrm>
            <a:off x="2117325" y="1351975"/>
            <a:ext cx="3978300" cy="2683800"/>
          </a:xfrm>
          <a:prstGeom prst="rect">
            <a:avLst/>
          </a:prstGeom>
          <a:noFill/>
          <a:ln cap="flat" cmpd="sng" w="12700">
            <a:solidFill>
              <a:srgbClr val="693BC5"/>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b="0" i="0" lang="ja-JP" sz="900" u="none" cap="none" strike="noStrike">
                <a:solidFill>
                  <a:srgbClr val="693BC5"/>
                </a:solidFill>
                <a:latin typeface="Arial"/>
                <a:ea typeface="Arial"/>
                <a:cs typeface="Arial"/>
                <a:sym typeface="Arial"/>
              </a:rPr>
              <a:t>VPC</a:t>
            </a:r>
            <a:endParaRPr sz="1100"/>
          </a:p>
        </p:txBody>
      </p:sp>
      <p:sp>
        <p:nvSpPr>
          <p:cNvPr id="288" name="Google Shape;288;g2168a95ddc2_0_40"/>
          <p:cNvSpPr/>
          <p:nvPr/>
        </p:nvSpPr>
        <p:spPr>
          <a:xfrm>
            <a:off x="2450725" y="1697600"/>
            <a:ext cx="3388200" cy="1077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b="0" i="0" sz="900" u="none" cap="none" strike="noStrike">
              <a:solidFill>
                <a:srgbClr val="A5A5A5"/>
              </a:solidFill>
              <a:latin typeface="Calibri"/>
              <a:ea typeface="Calibri"/>
              <a:cs typeface="Calibri"/>
              <a:sym typeface="Calibri"/>
            </a:endParaRPr>
          </a:p>
        </p:txBody>
      </p:sp>
      <p:sp>
        <p:nvSpPr>
          <p:cNvPr id="289" name="Google Shape;289;g2168a95ddc2_0_40"/>
          <p:cNvSpPr/>
          <p:nvPr/>
        </p:nvSpPr>
        <p:spPr>
          <a:xfrm>
            <a:off x="2499575" y="1746000"/>
            <a:ext cx="783600" cy="978300"/>
          </a:xfrm>
          <a:prstGeom prst="rect">
            <a:avLst/>
          </a:prstGeom>
          <a:solidFill>
            <a:srgbClr val="1D8900">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t/>
            </a:r>
            <a:endParaRPr sz="1100"/>
          </a:p>
        </p:txBody>
      </p:sp>
      <p:pic>
        <p:nvPicPr>
          <p:cNvPr id="290" name="Google Shape;290;g2168a95ddc2_0_40"/>
          <p:cNvPicPr preferRelativeResize="0"/>
          <p:nvPr/>
        </p:nvPicPr>
        <p:blipFill rotWithShape="1">
          <a:blip r:embed="rId3">
            <a:alphaModFix/>
          </a:blip>
          <a:srcRect b="0" l="0" r="0" t="0"/>
          <a:stretch/>
        </p:blipFill>
        <p:spPr>
          <a:xfrm>
            <a:off x="1129529" y="898049"/>
            <a:ext cx="285750" cy="285750"/>
          </a:xfrm>
          <a:prstGeom prst="rect">
            <a:avLst/>
          </a:prstGeom>
          <a:noFill/>
          <a:ln>
            <a:noFill/>
          </a:ln>
        </p:spPr>
      </p:pic>
      <p:pic>
        <p:nvPicPr>
          <p:cNvPr id="291" name="Google Shape;291;g2168a95ddc2_0_40"/>
          <p:cNvPicPr preferRelativeResize="0"/>
          <p:nvPr/>
        </p:nvPicPr>
        <p:blipFill rotWithShape="1">
          <a:blip r:embed="rId4">
            <a:alphaModFix/>
          </a:blip>
          <a:srcRect b="0" l="0" r="0" t="0"/>
          <a:stretch/>
        </p:blipFill>
        <p:spPr>
          <a:xfrm flipH="1">
            <a:off x="486145" y="1251513"/>
            <a:ext cx="352425" cy="352425"/>
          </a:xfrm>
          <a:prstGeom prst="rect">
            <a:avLst/>
          </a:prstGeom>
          <a:noFill/>
          <a:ln>
            <a:noFill/>
          </a:ln>
        </p:spPr>
      </p:pic>
      <p:pic>
        <p:nvPicPr>
          <p:cNvPr id="292" name="Google Shape;292;g2168a95ddc2_0_40"/>
          <p:cNvPicPr preferRelativeResize="0"/>
          <p:nvPr/>
        </p:nvPicPr>
        <p:blipFill rotWithShape="1">
          <a:blip r:embed="rId5">
            <a:alphaModFix/>
          </a:blip>
          <a:srcRect b="0" l="0" r="0" t="0"/>
          <a:stretch/>
        </p:blipFill>
        <p:spPr>
          <a:xfrm>
            <a:off x="2112800" y="1337733"/>
            <a:ext cx="180000" cy="180000"/>
          </a:xfrm>
          <a:prstGeom prst="rect">
            <a:avLst/>
          </a:prstGeom>
          <a:noFill/>
          <a:ln>
            <a:noFill/>
          </a:ln>
        </p:spPr>
      </p:pic>
      <p:pic>
        <p:nvPicPr>
          <p:cNvPr id="293" name="Google Shape;293;g2168a95ddc2_0_40"/>
          <p:cNvPicPr preferRelativeResize="0"/>
          <p:nvPr/>
        </p:nvPicPr>
        <p:blipFill rotWithShape="1">
          <a:blip r:embed="rId6">
            <a:alphaModFix/>
          </a:blip>
          <a:srcRect b="0" l="0" r="0" t="0"/>
          <a:stretch/>
        </p:blipFill>
        <p:spPr>
          <a:xfrm>
            <a:off x="1942858" y="2268993"/>
            <a:ext cx="342900" cy="342900"/>
          </a:xfrm>
          <a:prstGeom prst="rect">
            <a:avLst/>
          </a:prstGeom>
          <a:noFill/>
          <a:ln>
            <a:noFill/>
          </a:ln>
        </p:spPr>
      </p:pic>
      <p:pic>
        <p:nvPicPr>
          <p:cNvPr id="294" name="Google Shape;294;g2168a95ddc2_0_40"/>
          <p:cNvPicPr preferRelativeResize="0"/>
          <p:nvPr/>
        </p:nvPicPr>
        <p:blipFill rotWithShape="1">
          <a:blip r:embed="rId7">
            <a:alphaModFix/>
          </a:blip>
          <a:srcRect b="0" l="0" r="0" t="0"/>
          <a:stretch/>
        </p:blipFill>
        <p:spPr>
          <a:xfrm>
            <a:off x="2499563" y="1766290"/>
            <a:ext cx="285750" cy="285750"/>
          </a:xfrm>
          <a:prstGeom prst="rect">
            <a:avLst/>
          </a:prstGeom>
          <a:noFill/>
          <a:ln>
            <a:noFill/>
          </a:ln>
        </p:spPr>
      </p:pic>
      <p:sp>
        <p:nvSpPr>
          <p:cNvPr id="295" name="Google Shape;295;g2168a95ddc2_0_40"/>
          <p:cNvSpPr/>
          <p:nvPr/>
        </p:nvSpPr>
        <p:spPr>
          <a:xfrm>
            <a:off x="2450725" y="2844700"/>
            <a:ext cx="3388200" cy="11220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b="0" i="0" sz="900" u="none" cap="none" strike="noStrike">
              <a:solidFill>
                <a:srgbClr val="A5A5A5"/>
              </a:solidFill>
              <a:latin typeface="Calibri"/>
              <a:ea typeface="Calibri"/>
              <a:cs typeface="Calibri"/>
              <a:sym typeface="Calibri"/>
            </a:endParaRPr>
          </a:p>
        </p:txBody>
      </p:sp>
      <p:sp>
        <p:nvSpPr>
          <p:cNvPr id="296" name="Google Shape;296;g2168a95ddc2_0_40"/>
          <p:cNvSpPr/>
          <p:nvPr/>
        </p:nvSpPr>
        <p:spPr>
          <a:xfrm>
            <a:off x="3333150" y="1739100"/>
            <a:ext cx="2266500" cy="978300"/>
          </a:xfrm>
          <a:prstGeom prst="rect">
            <a:avLst/>
          </a:prstGeom>
          <a:solidFill>
            <a:srgbClr val="007CBC">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rPr b="0" i="0" lang="ja-JP" sz="900" u="none" cap="none" strike="noStrike">
                <a:solidFill>
                  <a:srgbClr val="5B9CD5"/>
                </a:solidFill>
                <a:latin typeface="Arial"/>
                <a:ea typeface="Arial"/>
                <a:cs typeface="Arial"/>
                <a:sym typeface="Arial"/>
              </a:rPr>
              <a:t>Private subnet</a:t>
            </a:r>
            <a:endParaRPr sz="1100"/>
          </a:p>
        </p:txBody>
      </p:sp>
      <p:pic>
        <p:nvPicPr>
          <p:cNvPr id="297" name="Google Shape;297;g2168a95ddc2_0_40"/>
          <p:cNvPicPr preferRelativeResize="0"/>
          <p:nvPr/>
        </p:nvPicPr>
        <p:blipFill rotWithShape="1">
          <a:blip r:embed="rId8">
            <a:alphaModFix/>
          </a:blip>
          <a:srcRect b="0" l="0" r="0" t="0"/>
          <a:stretch/>
        </p:blipFill>
        <p:spPr>
          <a:xfrm>
            <a:off x="3370807" y="1766309"/>
            <a:ext cx="285750" cy="285750"/>
          </a:xfrm>
          <a:prstGeom prst="rect">
            <a:avLst/>
          </a:prstGeom>
          <a:noFill/>
          <a:ln>
            <a:noFill/>
          </a:ln>
        </p:spPr>
      </p:pic>
      <p:sp>
        <p:nvSpPr>
          <p:cNvPr id="298" name="Google Shape;298;g2168a95ddc2_0_40"/>
          <p:cNvSpPr/>
          <p:nvPr/>
        </p:nvSpPr>
        <p:spPr>
          <a:xfrm>
            <a:off x="3333517" y="2893900"/>
            <a:ext cx="2266500" cy="996300"/>
          </a:xfrm>
          <a:prstGeom prst="rect">
            <a:avLst/>
          </a:prstGeom>
          <a:solidFill>
            <a:srgbClr val="007CBC">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rPr b="0" i="0" lang="ja-JP" sz="900" u="none" cap="none" strike="noStrike">
                <a:solidFill>
                  <a:srgbClr val="5B9CD5"/>
                </a:solidFill>
                <a:latin typeface="Arial"/>
                <a:ea typeface="Arial"/>
                <a:cs typeface="Arial"/>
                <a:sym typeface="Arial"/>
              </a:rPr>
              <a:t>Private subnet</a:t>
            </a:r>
            <a:endParaRPr sz="1100"/>
          </a:p>
        </p:txBody>
      </p:sp>
      <p:pic>
        <p:nvPicPr>
          <p:cNvPr id="299" name="Google Shape;299;g2168a95ddc2_0_40"/>
          <p:cNvPicPr preferRelativeResize="0"/>
          <p:nvPr/>
        </p:nvPicPr>
        <p:blipFill rotWithShape="1">
          <a:blip r:embed="rId8">
            <a:alphaModFix/>
          </a:blip>
          <a:srcRect b="0" l="0" r="0" t="0"/>
          <a:stretch/>
        </p:blipFill>
        <p:spPr>
          <a:xfrm>
            <a:off x="3336994" y="2895084"/>
            <a:ext cx="285750" cy="285750"/>
          </a:xfrm>
          <a:prstGeom prst="rect">
            <a:avLst/>
          </a:prstGeom>
          <a:noFill/>
          <a:ln>
            <a:noFill/>
          </a:ln>
        </p:spPr>
      </p:pic>
      <p:pic>
        <p:nvPicPr>
          <p:cNvPr id="300" name="Google Shape;300;g2168a95ddc2_0_40"/>
          <p:cNvPicPr preferRelativeResize="0"/>
          <p:nvPr/>
        </p:nvPicPr>
        <p:blipFill rotWithShape="1">
          <a:blip r:embed="rId9">
            <a:alphaModFix/>
          </a:blip>
          <a:srcRect b="0" l="0" r="0" t="0"/>
          <a:stretch/>
        </p:blipFill>
        <p:spPr>
          <a:xfrm>
            <a:off x="2637999" y="2575572"/>
            <a:ext cx="391200" cy="391200"/>
          </a:xfrm>
          <a:prstGeom prst="rect">
            <a:avLst/>
          </a:prstGeom>
          <a:noFill/>
          <a:ln>
            <a:noFill/>
          </a:ln>
        </p:spPr>
      </p:pic>
      <p:pic>
        <p:nvPicPr>
          <p:cNvPr id="301" name="Google Shape;301;g2168a95ddc2_0_40"/>
          <p:cNvPicPr preferRelativeResize="0"/>
          <p:nvPr/>
        </p:nvPicPr>
        <p:blipFill rotWithShape="1">
          <a:blip r:embed="rId10">
            <a:alphaModFix/>
          </a:blip>
          <a:srcRect b="0" l="0" r="0" t="0"/>
          <a:stretch/>
        </p:blipFill>
        <p:spPr>
          <a:xfrm>
            <a:off x="1304240" y="1974384"/>
            <a:ext cx="342900" cy="342900"/>
          </a:xfrm>
          <a:prstGeom prst="rect">
            <a:avLst/>
          </a:prstGeom>
          <a:noFill/>
          <a:ln>
            <a:noFill/>
          </a:ln>
        </p:spPr>
      </p:pic>
      <p:sp>
        <p:nvSpPr>
          <p:cNvPr id="302" name="Google Shape;302;g2168a95ddc2_0_40"/>
          <p:cNvSpPr txBox="1"/>
          <p:nvPr/>
        </p:nvSpPr>
        <p:spPr>
          <a:xfrm>
            <a:off x="1128890" y="2319650"/>
            <a:ext cx="693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Route 53</a:t>
            </a:r>
            <a:endParaRPr sz="1100"/>
          </a:p>
        </p:txBody>
      </p:sp>
      <p:pic>
        <p:nvPicPr>
          <p:cNvPr id="303" name="Google Shape;303;g2168a95ddc2_0_40"/>
          <p:cNvPicPr preferRelativeResize="0"/>
          <p:nvPr/>
        </p:nvPicPr>
        <p:blipFill rotWithShape="1">
          <a:blip r:embed="rId11">
            <a:alphaModFix/>
          </a:blip>
          <a:srcRect b="0" l="0" r="0" t="0"/>
          <a:stretch/>
        </p:blipFill>
        <p:spPr>
          <a:xfrm>
            <a:off x="1299477" y="2632638"/>
            <a:ext cx="352425" cy="379474"/>
          </a:xfrm>
          <a:prstGeom prst="rect">
            <a:avLst/>
          </a:prstGeom>
          <a:noFill/>
          <a:ln>
            <a:noFill/>
          </a:ln>
        </p:spPr>
      </p:pic>
      <p:sp>
        <p:nvSpPr>
          <p:cNvPr id="304" name="Google Shape;304;g2168a95ddc2_0_40"/>
          <p:cNvSpPr txBox="1"/>
          <p:nvPr/>
        </p:nvSpPr>
        <p:spPr>
          <a:xfrm>
            <a:off x="1204190" y="3012113"/>
            <a:ext cx="54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JP" sz="900">
                <a:solidFill>
                  <a:srgbClr val="000000"/>
                </a:solidFill>
                <a:latin typeface="Arial"/>
                <a:ea typeface="Arial"/>
                <a:cs typeface="Arial"/>
                <a:sym typeface="Arial"/>
              </a:rPr>
              <a:t>Cognito</a:t>
            </a:r>
            <a:endParaRPr sz="1100"/>
          </a:p>
        </p:txBody>
      </p:sp>
      <p:pic>
        <p:nvPicPr>
          <p:cNvPr id="305" name="Google Shape;305;g2168a95ddc2_0_40"/>
          <p:cNvPicPr preferRelativeResize="0"/>
          <p:nvPr/>
        </p:nvPicPr>
        <p:blipFill rotWithShape="1">
          <a:blip r:embed="rId12">
            <a:alphaModFix/>
          </a:blip>
          <a:srcRect b="0" l="0" r="0" t="0"/>
          <a:stretch/>
        </p:blipFill>
        <p:spPr>
          <a:xfrm>
            <a:off x="1304376" y="1351987"/>
            <a:ext cx="342627" cy="345615"/>
          </a:xfrm>
          <a:prstGeom prst="rect">
            <a:avLst/>
          </a:prstGeom>
          <a:noFill/>
          <a:ln>
            <a:noFill/>
          </a:ln>
        </p:spPr>
      </p:pic>
      <p:sp>
        <p:nvSpPr>
          <p:cNvPr id="306" name="Google Shape;306;g2168a95ddc2_0_40"/>
          <p:cNvSpPr txBox="1"/>
          <p:nvPr/>
        </p:nvSpPr>
        <p:spPr>
          <a:xfrm>
            <a:off x="1280090" y="1714963"/>
            <a:ext cx="391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JP" sz="900">
                <a:solidFill>
                  <a:srgbClr val="000000"/>
                </a:solidFill>
                <a:latin typeface="Arial"/>
                <a:ea typeface="Arial"/>
                <a:cs typeface="Arial"/>
                <a:sym typeface="Arial"/>
              </a:rPr>
              <a:t>WAF</a:t>
            </a:r>
            <a:endParaRPr sz="1100"/>
          </a:p>
        </p:txBody>
      </p:sp>
      <p:sp>
        <p:nvSpPr>
          <p:cNvPr id="307" name="Google Shape;307;g2168a95ddc2_0_40"/>
          <p:cNvSpPr txBox="1"/>
          <p:nvPr/>
        </p:nvSpPr>
        <p:spPr>
          <a:xfrm>
            <a:off x="4386500" y="1528559"/>
            <a:ext cx="11181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Amazon EventBridge</a:t>
            </a:r>
            <a:endParaRPr sz="1100"/>
          </a:p>
        </p:txBody>
      </p:sp>
      <p:pic>
        <p:nvPicPr>
          <p:cNvPr id="308" name="Google Shape;308;g2168a95ddc2_0_40"/>
          <p:cNvPicPr preferRelativeResize="0"/>
          <p:nvPr/>
        </p:nvPicPr>
        <p:blipFill rotWithShape="1">
          <a:blip r:embed="rId13">
            <a:alphaModFix/>
          </a:blip>
          <a:srcRect b="0" l="0" r="0" t="0"/>
          <a:stretch/>
        </p:blipFill>
        <p:spPr>
          <a:xfrm>
            <a:off x="4874007" y="2290785"/>
            <a:ext cx="379787" cy="379787"/>
          </a:xfrm>
          <a:prstGeom prst="rect">
            <a:avLst/>
          </a:prstGeom>
          <a:noFill/>
          <a:ln>
            <a:noFill/>
          </a:ln>
        </p:spPr>
      </p:pic>
      <p:pic>
        <p:nvPicPr>
          <p:cNvPr id="309" name="Google Shape;309;g2168a95ddc2_0_40"/>
          <p:cNvPicPr preferRelativeResize="0"/>
          <p:nvPr/>
        </p:nvPicPr>
        <p:blipFill rotWithShape="1">
          <a:blip r:embed="rId13">
            <a:alphaModFix/>
          </a:blip>
          <a:srcRect b="0" l="0" r="0" t="0"/>
          <a:stretch/>
        </p:blipFill>
        <p:spPr>
          <a:xfrm>
            <a:off x="4874007" y="3215810"/>
            <a:ext cx="379787" cy="379787"/>
          </a:xfrm>
          <a:prstGeom prst="rect">
            <a:avLst/>
          </a:prstGeom>
          <a:noFill/>
          <a:ln>
            <a:noFill/>
          </a:ln>
        </p:spPr>
      </p:pic>
      <p:pic>
        <p:nvPicPr>
          <p:cNvPr id="310" name="Google Shape;310;g2168a95ddc2_0_40"/>
          <p:cNvPicPr preferRelativeResize="0"/>
          <p:nvPr/>
        </p:nvPicPr>
        <p:blipFill rotWithShape="1">
          <a:blip r:embed="rId14">
            <a:alphaModFix/>
          </a:blip>
          <a:srcRect b="0" l="0" r="0" t="0"/>
          <a:stretch/>
        </p:blipFill>
        <p:spPr>
          <a:xfrm>
            <a:off x="6575465" y="2002141"/>
            <a:ext cx="360000" cy="360000"/>
          </a:xfrm>
          <a:prstGeom prst="rect">
            <a:avLst/>
          </a:prstGeom>
          <a:noFill/>
          <a:ln>
            <a:noFill/>
          </a:ln>
        </p:spPr>
      </p:pic>
      <p:sp>
        <p:nvSpPr>
          <p:cNvPr id="311" name="Google Shape;311;g2168a95ddc2_0_40"/>
          <p:cNvSpPr txBox="1"/>
          <p:nvPr/>
        </p:nvSpPr>
        <p:spPr>
          <a:xfrm>
            <a:off x="6111188" y="1767313"/>
            <a:ext cx="543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申請中に設定</a:t>
            </a:r>
            <a:endParaRPr sz="1100"/>
          </a:p>
        </p:txBody>
      </p:sp>
      <p:sp>
        <p:nvSpPr>
          <p:cNvPr id="312" name="Google Shape;312;g2168a95ddc2_0_40"/>
          <p:cNvSpPr/>
          <p:nvPr/>
        </p:nvSpPr>
        <p:spPr>
          <a:xfrm>
            <a:off x="3731575" y="2125850"/>
            <a:ext cx="913200" cy="1673400"/>
          </a:xfrm>
          <a:prstGeom prst="rect">
            <a:avLst/>
          </a:prstGeom>
          <a:noFill/>
          <a:ln cap="flat" cmpd="sng" w="12700">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t/>
            </a:r>
            <a:endParaRPr sz="1100"/>
          </a:p>
        </p:txBody>
      </p:sp>
      <p:pic>
        <p:nvPicPr>
          <p:cNvPr id="313" name="Google Shape;313;g2168a95ddc2_0_40"/>
          <p:cNvPicPr preferRelativeResize="0"/>
          <p:nvPr/>
        </p:nvPicPr>
        <p:blipFill rotWithShape="1">
          <a:blip r:embed="rId15">
            <a:alphaModFix/>
          </a:blip>
          <a:srcRect b="0" l="0" r="0" t="0"/>
          <a:stretch/>
        </p:blipFill>
        <p:spPr>
          <a:xfrm>
            <a:off x="3729049" y="3516884"/>
            <a:ext cx="285750" cy="285750"/>
          </a:xfrm>
          <a:prstGeom prst="rect">
            <a:avLst/>
          </a:prstGeom>
          <a:noFill/>
          <a:ln>
            <a:noFill/>
          </a:ln>
        </p:spPr>
      </p:pic>
      <p:sp>
        <p:nvSpPr>
          <p:cNvPr id="314" name="Google Shape;314;g2168a95ddc2_0_40"/>
          <p:cNvSpPr/>
          <p:nvPr/>
        </p:nvSpPr>
        <p:spPr>
          <a:xfrm>
            <a:off x="2518900" y="2911775"/>
            <a:ext cx="783600" cy="978300"/>
          </a:xfrm>
          <a:prstGeom prst="rect">
            <a:avLst/>
          </a:prstGeom>
          <a:solidFill>
            <a:srgbClr val="1D8900">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t/>
            </a:r>
            <a:endParaRPr sz="1100"/>
          </a:p>
        </p:txBody>
      </p:sp>
      <p:pic>
        <p:nvPicPr>
          <p:cNvPr id="315" name="Google Shape;315;g2168a95ddc2_0_40"/>
          <p:cNvPicPr preferRelativeResize="0"/>
          <p:nvPr/>
        </p:nvPicPr>
        <p:blipFill rotWithShape="1">
          <a:blip r:embed="rId7">
            <a:alphaModFix/>
          </a:blip>
          <a:srcRect b="0" l="0" r="0" t="0"/>
          <a:stretch/>
        </p:blipFill>
        <p:spPr>
          <a:xfrm>
            <a:off x="2518900" y="3597764"/>
            <a:ext cx="285750" cy="285750"/>
          </a:xfrm>
          <a:prstGeom prst="rect">
            <a:avLst/>
          </a:prstGeom>
          <a:noFill/>
          <a:ln>
            <a:noFill/>
          </a:ln>
        </p:spPr>
      </p:pic>
      <p:cxnSp>
        <p:nvCxnSpPr>
          <p:cNvPr id="316" name="Google Shape;316;g2168a95ddc2_0_40"/>
          <p:cNvCxnSpPr>
            <a:stCxn id="291" idx="1"/>
            <a:endCxn id="301" idx="1"/>
          </p:cNvCxnSpPr>
          <p:nvPr/>
        </p:nvCxnSpPr>
        <p:spPr>
          <a:xfrm>
            <a:off x="838571" y="1427725"/>
            <a:ext cx="465600" cy="718200"/>
          </a:xfrm>
          <a:prstGeom prst="bentConnector3">
            <a:avLst>
              <a:gd fmla="val 50007" name="adj1"/>
            </a:avLst>
          </a:prstGeom>
          <a:noFill/>
          <a:ln cap="flat" cmpd="sng" w="9525">
            <a:solidFill>
              <a:schemeClr val="dk2"/>
            </a:solidFill>
            <a:prstDash val="solid"/>
            <a:round/>
            <a:headEnd len="med" w="med" type="none"/>
            <a:tailEnd len="med" w="med" type="stealth"/>
          </a:ln>
        </p:spPr>
      </p:cxnSp>
      <p:sp>
        <p:nvSpPr>
          <p:cNvPr id="317" name="Google Shape;317;g2168a95ddc2_0_40"/>
          <p:cNvSpPr txBox="1"/>
          <p:nvPr/>
        </p:nvSpPr>
        <p:spPr>
          <a:xfrm>
            <a:off x="315561" y="1622438"/>
            <a:ext cx="693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利用者</a:t>
            </a:r>
            <a:endParaRPr sz="1100"/>
          </a:p>
        </p:txBody>
      </p:sp>
      <p:cxnSp>
        <p:nvCxnSpPr>
          <p:cNvPr id="318" name="Google Shape;318;g2168a95ddc2_0_40"/>
          <p:cNvCxnSpPr>
            <a:stCxn id="291" idx="1"/>
            <a:endCxn id="303" idx="1"/>
          </p:cNvCxnSpPr>
          <p:nvPr/>
        </p:nvCxnSpPr>
        <p:spPr>
          <a:xfrm>
            <a:off x="838571" y="1427725"/>
            <a:ext cx="460800" cy="1394700"/>
          </a:xfrm>
          <a:prstGeom prst="bentConnector3">
            <a:avLst>
              <a:gd fmla="val 50012" name="adj1"/>
            </a:avLst>
          </a:prstGeom>
          <a:noFill/>
          <a:ln cap="flat" cmpd="sng" w="9525">
            <a:solidFill>
              <a:schemeClr val="dk2"/>
            </a:solidFill>
            <a:prstDash val="solid"/>
            <a:round/>
            <a:headEnd len="med" w="med" type="none"/>
            <a:tailEnd len="med" w="med" type="stealth"/>
          </a:ln>
        </p:spPr>
      </p:cxnSp>
      <p:cxnSp>
        <p:nvCxnSpPr>
          <p:cNvPr id="319" name="Google Shape;319;g2168a95ddc2_0_40"/>
          <p:cNvCxnSpPr>
            <a:stCxn id="293" idx="1"/>
            <a:endCxn id="301" idx="3"/>
          </p:cNvCxnSpPr>
          <p:nvPr/>
        </p:nvCxnSpPr>
        <p:spPr>
          <a:xfrm rot="10800000">
            <a:off x="1647058" y="2145843"/>
            <a:ext cx="295800" cy="294600"/>
          </a:xfrm>
          <a:prstGeom prst="bentConnector3">
            <a:avLst>
              <a:gd fmla="val 49986" name="adj1"/>
            </a:avLst>
          </a:prstGeom>
          <a:noFill/>
          <a:ln cap="flat" cmpd="sng" w="9525">
            <a:solidFill>
              <a:schemeClr val="dk2"/>
            </a:solidFill>
            <a:prstDash val="solid"/>
            <a:round/>
            <a:headEnd len="med" w="med" type="none"/>
            <a:tailEnd len="med" w="med" type="stealth"/>
          </a:ln>
        </p:spPr>
      </p:cxnSp>
      <p:cxnSp>
        <p:nvCxnSpPr>
          <p:cNvPr id="320" name="Google Shape;320;g2168a95ddc2_0_40"/>
          <p:cNvCxnSpPr>
            <a:stCxn id="293" idx="3"/>
            <a:endCxn id="300" idx="1"/>
          </p:cNvCxnSpPr>
          <p:nvPr/>
        </p:nvCxnSpPr>
        <p:spPr>
          <a:xfrm>
            <a:off x="2285758" y="2440443"/>
            <a:ext cx="352200" cy="330600"/>
          </a:xfrm>
          <a:prstGeom prst="bentConnector3">
            <a:avLst>
              <a:gd fmla="val 50006" name="adj1"/>
            </a:avLst>
          </a:prstGeom>
          <a:noFill/>
          <a:ln cap="flat" cmpd="sng" w="9525">
            <a:solidFill>
              <a:schemeClr val="dk2"/>
            </a:solidFill>
            <a:prstDash val="solid"/>
            <a:round/>
            <a:headEnd len="med" w="med" type="none"/>
            <a:tailEnd len="med" w="med" type="stealth"/>
          </a:ln>
        </p:spPr>
      </p:cxnSp>
      <p:sp>
        <p:nvSpPr>
          <p:cNvPr id="321" name="Google Shape;321;g2168a95ddc2_0_40"/>
          <p:cNvSpPr txBox="1"/>
          <p:nvPr/>
        </p:nvSpPr>
        <p:spPr>
          <a:xfrm>
            <a:off x="2562099" y="2958300"/>
            <a:ext cx="5430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800">
                <a:solidFill>
                  <a:srgbClr val="000000"/>
                </a:solidFill>
                <a:latin typeface="Arial"/>
                <a:ea typeface="Arial"/>
                <a:cs typeface="Arial"/>
                <a:sym typeface="Arial"/>
              </a:rPr>
              <a:t>ALB</a:t>
            </a:r>
            <a:endParaRPr sz="1100"/>
          </a:p>
        </p:txBody>
      </p:sp>
      <p:pic>
        <p:nvPicPr>
          <p:cNvPr id="322" name="Google Shape;322;g2168a95ddc2_0_40"/>
          <p:cNvPicPr preferRelativeResize="0"/>
          <p:nvPr/>
        </p:nvPicPr>
        <p:blipFill rotWithShape="1">
          <a:blip r:embed="rId12">
            <a:alphaModFix/>
          </a:blip>
          <a:srcRect b="0" l="0" r="0" t="0"/>
          <a:stretch/>
        </p:blipFill>
        <p:spPr>
          <a:xfrm>
            <a:off x="7651114" y="3208662"/>
            <a:ext cx="342627" cy="345615"/>
          </a:xfrm>
          <a:prstGeom prst="rect">
            <a:avLst/>
          </a:prstGeom>
          <a:noFill/>
          <a:ln>
            <a:noFill/>
          </a:ln>
        </p:spPr>
      </p:pic>
      <p:sp>
        <p:nvSpPr>
          <p:cNvPr id="323" name="Google Shape;323;g2168a95ddc2_0_40"/>
          <p:cNvSpPr txBox="1"/>
          <p:nvPr/>
        </p:nvSpPr>
        <p:spPr>
          <a:xfrm>
            <a:off x="7626827" y="3571638"/>
            <a:ext cx="391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JP" sz="900">
                <a:solidFill>
                  <a:srgbClr val="000000"/>
                </a:solidFill>
                <a:latin typeface="Arial"/>
                <a:ea typeface="Arial"/>
                <a:cs typeface="Arial"/>
                <a:sym typeface="Arial"/>
              </a:rPr>
              <a:t>WAF</a:t>
            </a:r>
            <a:endParaRPr sz="1100"/>
          </a:p>
        </p:txBody>
      </p:sp>
      <p:pic>
        <p:nvPicPr>
          <p:cNvPr id="324" name="Google Shape;324;g2168a95ddc2_0_40"/>
          <p:cNvPicPr preferRelativeResize="0"/>
          <p:nvPr/>
        </p:nvPicPr>
        <p:blipFill rotWithShape="1">
          <a:blip r:embed="rId11">
            <a:alphaModFix/>
          </a:blip>
          <a:srcRect b="0" l="0" r="0" t="0"/>
          <a:stretch/>
        </p:blipFill>
        <p:spPr>
          <a:xfrm>
            <a:off x="7646215" y="1264538"/>
            <a:ext cx="352425" cy="379474"/>
          </a:xfrm>
          <a:prstGeom prst="rect">
            <a:avLst/>
          </a:prstGeom>
          <a:noFill/>
          <a:ln>
            <a:noFill/>
          </a:ln>
        </p:spPr>
      </p:pic>
      <p:sp>
        <p:nvSpPr>
          <p:cNvPr id="325" name="Google Shape;325;g2168a95ddc2_0_40"/>
          <p:cNvSpPr txBox="1"/>
          <p:nvPr/>
        </p:nvSpPr>
        <p:spPr>
          <a:xfrm>
            <a:off x="7550927" y="1644013"/>
            <a:ext cx="5430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JP" sz="900">
                <a:solidFill>
                  <a:srgbClr val="000000"/>
                </a:solidFill>
                <a:latin typeface="Arial"/>
                <a:ea typeface="Arial"/>
                <a:cs typeface="Arial"/>
                <a:sym typeface="Arial"/>
              </a:rPr>
              <a:t>Cognito</a:t>
            </a:r>
            <a:endParaRPr sz="1100"/>
          </a:p>
        </p:txBody>
      </p:sp>
      <p:pic>
        <p:nvPicPr>
          <p:cNvPr id="326" name="Google Shape;326;g2168a95ddc2_0_40"/>
          <p:cNvPicPr preferRelativeResize="0"/>
          <p:nvPr/>
        </p:nvPicPr>
        <p:blipFill rotWithShape="1">
          <a:blip r:embed="rId16">
            <a:alphaModFix/>
          </a:blip>
          <a:srcRect b="0" l="0" r="0" t="0"/>
          <a:stretch/>
        </p:blipFill>
        <p:spPr>
          <a:xfrm>
            <a:off x="3683585" y="2032651"/>
            <a:ext cx="391187" cy="391187"/>
          </a:xfrm>
          <a:prstGeom prst="rect">
            <a:avLst/>
          </a:prstGeom>
          <a:noFill/>
          <a:ln>
            <a:noFill/>
          </a:ln>
        </p:spPr>
      </p:pic>
      <p:pic>
        <p:nvPicPr>
          <p:cNvPr id="327" name="Google Shape;327;g2168a95ddc2_0_40"/>
          <p:cNvPicPr preferRelativeResize="0"/>
          <p:nvPr/>
        </p:nvPicPr>
        <p:blipFill rotWithShape="1">
          <a:blip r:embed="rId17">
            <a:alphaModFix/>
          </a:blip>
          <a:srcRect b="0" l="0" r="0" t="0"/>
          <a:stretch/>
        </p:blipFill>
        <p:spPr>
          <a:xfrm>
            <a:off x="7642427" y="2227456"/>
            <a:ext cx="360000" cy="360000"/>
          </a:xfrm>
          <a:prstGeom prst="rect">
            <a:avLst/>
          </a:prstGeom>
          <a:noFill/>
          <a:ln>
            <a:noFill/>
          </a:ln>
        </p:spPr>
      </p:pic>
      <p:sp>
        <p:nvSpPr>
          <p:cNvPr id="328" name="Google Shape;328;g2168a95ddc2_0_40"/>
          <p:cNvSpPr txBox="1"/>
          <p:nvPr/>
        </p:nvSpPr>
        <p:spPr>
          <a:xfrm>
            <a:off x="7524827" y="2584938"/>
            <a:ext cx="5952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Amplify</a:t>
            </a:r>
            <a:endParaRPr sz="1100"/>
          </a:p>
        </p:txBody>
      </p:sp>
      <p:pic>
        <p:nvPicPr>
          <p:cNvPr id="329" name="Google Shape;329;g2168a95ddc2_0_40"/>
          <p:cNvPicPr preferRelativeResize="0"/>
          <p:nvPr/>
        </p:nvPicPr>
        <p:blipFill rotWithShape="1">
          <a:blip r:embed="rId4">
            <a:alphaModFix/>
          </a:blip>
          <a:srcRect b="0" l="0" r="0" t="0"/>
          <a:stretch/>
        </p:blipFill>
        <p:spPr>
          <a:xfrm flipH="1">
            <a:off x="8428920" y="2122100"/>
            <a:ext cx="352425" cy="352425"/>
          </a:xfrm>
          <a:prstGeom prst="rect">
            <a:avLst/>
          </a:prstGeom>
          <a:noFill/>
          <a:ln>
            <a:noFill/>
          </a:ln>
        </p:spPr>
      </p:pic>
      <p:sp>
        <p:nvSpPr>
          <p:cNvPr id="330" name="Google Shape;330;g2168a95ddc2_0_40"/>
          <p:cNvSpPr txBox="1"/>
          <p:nvPr/>
        </p:nvSpPr>
        <p:spPr>
          <a:xfrm>
            <a:off x="8258336" y="2493025"/>
            <a:ext cx="693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業務</a:t>
            </a:r>
            <a:endParaRPr sz="900"/>
          </a:p>
          <a:p>
            <a:pPr indent="0" lvl="0" marL="0" marR="0" rtl="0" algn="ctr">
              <a:spcBef>
                <a:spcPts val="0"/>
              </a:spcBef>
              <a:spcAft>
                <a:spcPts val="0"/>
              </a:spcAft>
              <a:buNone/>
            </a:pPr>
            <a:r>
              <a:rPr lang="ja-JP" sz="900"/>
              <a:t>担当者</a:t>
            </a:r>
            <a:endParaRPr sz="1100"/>
          </a:p>
        </p:txBody>
      </p:sp>
      <p:cxnSp>
        <p:nvCxnSpPr>
          <p:cNvPr id="331" name="Google Shape;331;g2168a95ddc2_0_40"/>
          <p:cNvCxnSpPr>
            <a:stCxn id="322" idx="0"/>
            <a:endCxn id="328" idx="2"/>
          </p:cNvCxnSpPr>
          <p:nvPr/>
        </p:nvCxnSpPr>
        <p:spPr>
          <a:xfrm rot="-5400000">
            <a:off x="7614827" y="3000462"/>
            <a:ext cx="415800" cy="600"/>
          </a:xfrm>
          <a:prstGeom prst="bentConnector3">
            <a:avLst>
              <a:gd fmla="val 50003" name="adj1"/>
            </a:avLst>
          </a:prstGeom>
          <a:noFill/>
          <a:ln cap="flat" cmpd="sng" w="9525">
            <a:solidFill>
              <a:schemeClr val="dk2"/>
            </a:solidFill>
            <a:prstDash val="solid"/>
            <a:round/>
            <a:headEnd len="med" w="med" type="none"/>
            <a:tailEnd len="med" w="med" type="stealth"/>
          </a:ln>
        </p:spPr>
      </p:cxnSp>
      <p:sp>
        <p:nvSpPr>
          <p:cNvPr id="332" name="Google Shape;332;g2168a95ddc2_0_40"/>
          <p:cNvSpPr txBox="1"/>
          <p:nvPr/>
        </p:nvSpPr>
        <p:spPr>
          <a:xfrm>
            <a:off x="7562405" y="2996175"/>
            <a:ext cx="5952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JP" sz="900"/>
              <a:t>IP制限</a:t>
            </a:r>
            <a:endParaRPr sz="1100"/>
          </a:p>
        </p:txBody>
      </p:sp>
      <p:cxnSp>
        <p:nvCxnSpPr>
          <p:cNvPr id="333" name="Google Shape;333;g2168a95ddc2_0_40"/>
          <p:cNvCxnSpPr>
            <a:stCxn id="329" idx="3"/>
            <a:endCxn id="327" idx="3"/>
          </p:cNvCxnSpPr>
          <p:nvPr/>
        </p:nvCxnSpPr>
        <p:spPr>
          <a:xfrm flipH="1">
            <a:off x="8002320" y="2298313"/>
            <a:ext cx="426600" cy="109200"/>
          </a:xfrm>
          <a:prstGeom prst="bentConnector3">
            <a:avLst>
              <a:gd fmla="val 49987" name="adj1"/>
            </a:avLst>
          </a:prstGeom>
          <a:noFill/>
          <a:ln cap="flat" cmpd="sng" w="9525">
            <a:solidFill>
              <a:schemeClr val="dk2"/>
            </a:solidFill>
            <a:prstDash val="solid"/>
            <a:round/>
            <a:headEnd len="med" w="med" type="none"/>
            <a:tailEnd len="med" w="med" type="stealth"/>
          </a:ln>
        </p:spPr>
      </p:cxnSp>
      <p:cxnSp>
        <p:nvCxnSpPr>
          <p:cNvPr id="334" name="Google Shape;334;g2168a95ddc2_0_40"/>
          <p:cNvCxnSpPr>
            <a:stCxn id="327" idx="0"/>
            <a:endCxn id="325" idx="2"/>
          </p:cNvCxnSpPr>
          <p:nvPr/>
        </p:nvCxnSpPr>
        <p:spPr>
          <a:xfrm rot="-5400000">
            <a:off x="7634927" y="2039356"/>
            <a:ext cx="375600" cy="600"/>
          </a:xfrm>
          <a:prstGeom prst="bentConnector3">
            <a:avLst>
              <a:gd fmla="val 49993" name="adj1"/>
            </a:avLst>
          </a:prstGeom>
          <a:noFill/>
          <a:ln cap="flat" cmpd="sng" w="9525">
            <a:solidFill>
              <a:schemeClr val="dk2"/>
            </a:solidFill>
            <a:prstDash val="solid"/>
            <a:round/>
            <a:headEnd len="med" w="med" type="stealth"/>
            <a:tailEnd len="med" w="med" type="stealth"/>
          </a:ln>
        </p:spPr>
      </p:cxnSp>
      <p:cxnSp>
        <p:nvCxnSpPr>
          <p:cNvPr id="335" name="Google Shape;335;g2168a95ddc2_0_40"/>
          <p:cNvCxnSpPr>
            <a:stCxn id="327" idx="1"/>
            <a:endCxn id="310" idx="3"/>
          </p:cNvCxnSpPr>
          <p:nvPr/>
        </p:nvCxnSpPr>
        <p:spPr>
          <a:xfrm rot="10800000">
            <a:off x="6935327" y="2182156"/>
            <a:ext cx="707100" cy="225300"/>
          </a:xfrm>
          <a:prstGeom prst="bentConnector3">
            <a:avLst>
              <a:gd fmla="val 49990" name="adj1"/>
            </a:avLst>
          </a:prstGeom>
          <a:noFill/>
          <a:ln cap="flat" cmpd="sng" w="9525">
            <a:solidFill>
              <a:schemeClr val="dk2"/>
            </a:solidFill>
            <a:prstDash val="solid"/>
            <a:round/>
            <a:headEnd len="med" w="med" type="none"/>
            <a:tailEnd len="med" w="med" type="stealth"/>
          </a:ln>
        </p:spPr>
      </p:cxnSp>
      <p:cxnSp>
        <p:nvCxnSpPr>
          <p:cNvPr id="336" name="Google Shape;336;g2168a95ddc2_0_40"/>
          <p:cNvCxnSpPr>
            <a:stCxn id="337" idx="2"/>
            <a:endCxn id="338" idx="1"/>
          </p:cNvCxnSpPr>
          <p:nvPr/>
        </p:nvCxnSpPr>
        <p:spPr>
          <a:xfrm flipH="1" rot="-5400000">
            <a:off x="4057829" y="3775234"/>
            <a:ext cx="732000" cy="264900"/>
          </a:xfrm>
          <a:prstGeom prst="bentConnector2">
            <a:avLst/>
          </a:prstGeom>
          <a:noFill/>
          <a:ln cap="flat" cmpd="sng" w="9525">
            <a:solidFill>
              <a:schemeClr val="dk2"/>
            </a:solidFill>
            <a:prstDash val="solid"/>
            <a:round/>
            <a:headEnd len="med" w="med" type="none"/>
            <a:tailEnd len="med" w="med" type="stealth"/>
          </a:ln>
        </p:spPr>
      </p:cxnSp>
      <p:pic>
        <p:nvPicPr>
          <p:cNvPr id="339" name="Google Shape;339;g2168a95ddc2_0_40"/>
          <p:cNvPicPr preferRelativeResize="0"/>
          <p:nvPr/>
        </p:nvPicPr>
        <p:blipFill rotWithShape="1">
          <a:blip r:embed="rId18">
            <a:alphaModFix/>
          </a:blip>
          <a:srcRect b="0" l="0" r="0" t="0"/>
          <a:stretch/>
        </p:blipFill>
        <p:spPr>
          <a:xfrm>
            <a:off x="4135604" y="2328359"/>
            <a:ext cx="342900" cy="342900"/>
          </a:xfrm>
          <a:prstGeom prst="rect">
            <a:avLst/>
          </a:prstGeom>
          <a:noFill/>
          <a:ln>
            <a:noFill/>
          </a:ln>
        </p:spPr>
      </p:pic>
      <p:pic>
        <p:nvPicPr>
          <p:cNvPr id="337" name="Google Shape;337;g2168a95ddc2_0_40"/>
          <p:cNvPicPr preferRelativeResize="0"/>
          <p:nvPr/>
        </p:nvPicPr>
        <p:blipFill rotWithShape="1">
          <a:blip r:embed="rId18">
            <a:alphaModFix/>
          </a:blip>
          <a:srcRect b="0" l="0" r="0" t="0"/>
          <a:stretch/>
        </p:blipFill>
        <p:spPr>
          <a:xfrm>
            <a:off x="4119929" y="3198784"/>
            <a:ext cx="342900" cy="342900"/>
          </a:xfrm>
          <a:prstGeom prst="rect">
            <a:avLst/>
          </a:prstGeom>
          <a:noFill/>
          <a:ln>
            <a:noFill/>
          </a:ln>
        </p:spPr>
      </p:pic>
      <p:sp>
        <p:nvSpPr>
          <p:cNvPr id="340" name="Google Shape;340;g2168a95ddc2_0_40"/>
          <p:cNvSpPr txBox="1"/>
          <p:nvPr/>
        </p:nvSpPr>
        <p:spPr>
          <a:xfrm>
            <a:off x="3435574" y="4035900"/>
            <a:ext cx="10308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身分証明書</a:t>
            </a:r>
            <a:endParaRPr sz="900"/>
          </a:p>
          <a:p>
            <a:pPr indent="0" lvl="0" marL="0" marR="0" rtl="0" algn="ctr">
              <a:spcBef>
                <a:spcPts val="0"/>
              </a:spcBef>
              <a:spcAft>
                <a:spcPts val="0"/>
              </a:spcAft>
              <a:buNone/>
            </a:pPr>
            <a:r>
              <a:rPr lang="ja-JP" sz="900"/>
              <a:t>アップロード</a:t>
            </a:r>
            <a:endParaRPr sz="1100"/>
          </a:p>
        </p:txBody>
      </p:sp>
      <p:cxnSp>
        <p:nvCxnSpPr>
          <p:cNvPr id="341" name="Google Shape;341;g2168a95ddc2_0_40"/>
          <p:cNvCxnSpPr>
            <a:stCxn id="338" idx="3"/>
            <a:endCxn id="342" idx="1"/>
          </p:cNvCxnSpPr>
          <p:nvPr/>
        </p:nvCxnSpPr>
        <p:spPr>
          <a:xfrm>
            <a:off x="4898899" y="4273586"/>
            <a:ext cx="605700" cy="600"/>
          </a:xfrm>
          <a:prstGeom prst="bentConnector3">
            <a:avLst>
              <a:gd fmla="val 50001" name="adj1"/>
            </a:avLst>
          </a:prstGeom>
          <a:noFill/>
          <a:ln cap="flat" cmpd="sng" w="9525">
            <a:solidFill>
              <a:schemeClr val="dk2"/>
            </a:solidFill>
            <a:prstDash val="solid"/>
            <a:round/>
            <a:headEnd len="med" w="med" type="none"/>
            <a:tailEnd len="med" w="med" type="stealth"/>
          </a:ln>
        </p:spPr>
      </p:cxnSp>
      <p:pic>
        <p:nvPicPr>
          <p:cNvPr id="342" name="Google Shape;342;g2168a95ddc2_0_40"/>
          <p:cNvPicPr preferRelativeResize="0"/>
          <p:nvPr/>
        </p:nvPicPr>
        <p:blipFill rotWithShape="1">
          <a:blip r:embed="rId19">
            <a:alphaModFix/>
          </a:blip>
          <a:srcRect b="0" l="0" r="0" t="0"/>
          <a:stretch/>
        </p:blipFill>
        <p:spPr>
          <a:xfrm>
            <a:off x="5504606" y="4102136"/>
            <a:ext cx="342900" cy="342900"/>
          </a:xfrm>
          <a:prstGeom prst="rect">
            <a:avLst/>
          </a:prstGeom>
          <a:noFill/>
          <a:ln>
            <a:noFill/>
          </a:ln>
        </p:spPr>
      </p:pic>
      <p:pic>
        <p:nvPicPr>
          <p:cNvPr id="338" name="Google Shape;338;g2168a95ddc2_0_40"/>
          <p:cNvPicPr preferRelativeResize="0"/>
          <p:nvPr/>
        </p:nvPicPr>
        <p:blipFill rotWithShape="1">
          <a:blip r:embed="rId20">
            <a:alphaModFix/>
          </a:blip>
          <a:srcRect b="0" l="0" r="0" t="0"/>
          <a:stretch/>
        </p:blipFill>
        <p:spPr>
          <a:xfrm>
            <a:off x="4556249" y="4102260"/>
            <a:ext cx="342650" cy="342650"/>
          </a:xfrm>
          <a:prstGeom prst="rect">
            <a:avLst/>
          </a:prstGeom>
          <a:noFill/>
          <a:ln>
            <a:noFill/>
          </a:ln>
        </p:spPr>
      </p:pic>
      <p:cxnSp>
        <p:nvCxnSpPr>
          <p:cNvPr id="343" name="Google Shape;343;g2168a95ddc2_0_40"/>
          <p:cNvCxnSpPr>
            <a:stCxn id="342" idx="3"/>
            <a:endCxn id="310" idx="1"/>
          </p:cNvCxnSpPr>
          <p:nvPr/>
        </p:nvCxnSpPr>
        <p:spPr>
          <a:xfrm flipH="1" rot="10800000">
            <a:off x="5847506" y="2182286"/>
            <a:ext cx="728100" cy="2091300"/>
          </a:xfrm>
          <a:prstGeom prst="bentConnector3">
            <a:avLst>
              <a:gd fmla="val 49990" name="adj1"/>
            </a:avLst>
          </a:prstGeom>
          <a:noFill/>
          <a:ln cap="flat" cmpd="sng" w="9525">
            <a:solidFill>
              <a:schemeClr val="dk2"/>
            </a:solidFill>
            <a:prstDash val="solid"/>
            <a:round/>
            <a:headEnd len="med" w="med" type="none"/>
            <a:tailEnd len="med" w="med" type="stealth"/>
          </a:ln>
        </p:spPr>
      </p:cxnSp>
      <p:pic>
        <p:nvPicPr>
          <p:cNvPr id="344" name="Google Shape;344;g2168a95ddc2_0_40"/>
          <p:cNvPicPr preferRelativeResize="0"/>
          <p:nvPr/>
        </p:nvPicPr>
        <p:blipFill rotWithShape="1">
          <a:blip r:embed="rId21">
            <a:alphaModFix/>
          </a:blip>
          <a:srcRect b="0" l="0" r="0" t="0"/>
          <a:stretch/>
        </p:blipFill>
        <p:spPr>
          <a:xfrm>
            <a:off x="6584140" y="4102550"/>
            <a:ext cx="342650" cy="342650"/>
          </a:xfrm>
          <a:prstGeom prst="rect">
            <a:avLst/>
          </a:prstGeom>
          <a:noFill/>
          <a:ln>
            <a:noFill/>
          </a:ln>
        </p:spPr>
      </p:pic>
      <p:cxnSp>
        <p:nvCxnSpPr>
          <p:cNvPr id="345" name="Google Shape;345;g2168a95ddc2_0_40"/>
          <p:cNvCxnSpPr>
            <a:stCxn id="342" idx="3"/>
            <a:endCxn id="344" idx="1"/>
          </p:cNvCxnSpPr>
          <p:nvPr/>
        </p:nvCxnSpPr>
        <p:spPr>
          <a:xfrm>
            <a:off x="5847506" y="4273586"/>
            <a:ext cx="736500" cy="600"/>
          </a:xfrm>
          <a:prstGeom prst="bentConnector3">
            <a:avLst>
              <a:gd fmla="val 50009" name="adj1"/>
            </a:avLst>
          </a:prstGeom>
          <a:noFill/>
          <a:ln cap="flat" cmpd="sng" w="9525">
            <a:solidFill>
              <a:schemeClr val="dk2"/>
            </a:solidFill>
            <a:prstDash val="solid"/>
            <a:round/>
            <a:headEnd len="med" w="med" type="none"/>
            <a:tailEnd len="med" w="med" type="stealth"/>
          </a:ln>
        </p:spPr>
      </p:cxnSp>
      <p:cxnSp>
        <p:nvCxnSpPr>
          <p:cNvPr id="346" name="Google Shape;346;g2168a95ddc2_0_40"/>
          <p:cNvCxnSpPr>
            <a:stCxn id="344" idx="2"/>
            <a:endCxn id="317" idx="2"/>
          </p:cNvCxnSpPr>
          <p:nvPr/>
        </p:nvCxnSpPr>
        <p:spPr>
          <a:xfrm flipH="1" rot="5400000">
            <a:off x="2401565" y="91300"/>
            <a:ext cx="2614800" cy="6093000"/>
          </a:xfrm>
          <a:prstGeom prst="bentConnector3">
            <a:avLst>
              <a:gd fmla="val -9107" name="adj1"/>
            </a:avLst>
          </a:prstGeom>
          <a:noFill/>
          <a:ln cap="flat" cmpd="sng" w="9525">
            <a:solidFill>
              <a:schemeClr val="dk2"/>
            </a:solidFill>
            <a:prstDash val="solid"/>
            <a:round/>
            <a:headEnd len="med" w="med" type="none"/>
            <a:tailEnd len="med" w="med" type="stealth"/>
          </a:ln>
        </p:spPr>
      </p:cxnSp>
      <p:cxnSp>
        <p:nvCxnSpPr>
          <p:cNvPr id="347" name="Google Shape;347;g2168a95ddc2_0_40"/>
          <p:cNvCxnSpPr>
            <a:stCxn id="348" idx="3"/>
            <a:endCxn id="330" idx="2"/>
          </p:cNvCxnSpPr>
          <p:nvPr/>
        </p:nvCxnSpPr>
        <p:spPr>
          <a:xfrm flipH="1" rot="10800000">
            <a:off x="6926790" y="2839209"/>
            <a:ext cx="1678200" cy="975000"/>
          </a:xfrm>
          <a:prstGeom prst="bentConnector2">
            <a:avLst/>
          </a:prstGeom>
          <a:noFill/>
          <a:ln cap="flat" cmpd="sng" w="9525">
            <a:solidFill>
              <a:schemeClr val="dk2"/>
            </a:solidFill>
            <a:prstDash val="solid"/>
            <a:round/>
            <a:headEnd len="med" w="med" type="none"/>
            <a:tailEnd len="med" w="med" type="stealth"/>
          </a:ln>
        </p:spPr>
      </p:cxnSp>
      <p:sp>
        <p:nvSpPr>
          <p:cNvPr id="349" name="Google Shape;349;g2168a95ddc2_0_40"/>
          <p:cNvSpPr txBox="1"/>
          <p:nvPr/>
        </p:nvSpPr>
        <p:spPr>
          <a:xfrm>
            <a:off x="5799049" y="4504250"/>
            <a:ext cx="10308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申請完了メール</a:t>
            </a:r>
            <a:endParaRPr sz="900"/>
          </a:p>
          <a:p>
            <a:pPr indent="0" lvl="0" marL="0" marR="0" rtl="0" algn="ctr">
              <a:spcBef>
                <a:spcPts val="0"/>
              </a:spcBef>
              <a:spcAft>
                <a:spcPts val="0"/>
              </a:spcAft>
              <a:buNone/>
            </a:pPr>
            <a:r>
              <a:rPr lang="ja-JP" sz="900"/>
              <a:t>承認完了メール</a:t>
            </a:r>
            <a:endParaRPr sz="900"/>
          </a:p>
        </p:txBody>
      </p:sp>
      <p:sp>
        <p:nvSpPr>
          <p:cNvPr id="350" name="Google Shape;350;g2168a95ddc2_0_40"/>
          <p:cNvSpPr txBox="1"/>
          <p:nvPr/>
        </p:nvSpPr>
        <p:spPr>
          <a:xfrm>
            <a:off x="8238350" y="3826100"/>
            <a:ext cx="543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申請中</a:t>
            </a:r>
            <a:endParaRPr sz="900"/>
          </a:p>
          <a:p>
            <a:pPr indent="0" lvl="0" marL="0" marR="0" rtl="0" algn="ctr">
              <a:spcBef>
                <a:spcPts val="0"/>
              </a:spcBef>
              <a:spcAft>
                <a:spcPts val="0"/>
              </a:spcAft>
              <a:buNone/>
            </a:pPr>
            <a:r>
              <a:rPr lang="ja-JP" sz="900"/>
              <a:t>メール</a:t>
            </a:r>
            <a:endParaRPr sz="900"/>
          </a:p>
        </p:txBody>
      </p:sp>
      <p:pic>
        <p:nvPicPr>
          <p:cNvPr id="351" name="Google Shape;351;g2168a95ddc2_0_40"/>
          <p:cNvPicPr preferRelativeResize="0"/>
          <p:nvPr/>
        </p:nvPicPr>
        <p:blipFill rotWithShape="1">
          <a:blip r:embed="rId22">
            <a:alphaModFix/>
          </a:blip>
          <a:srcRect b="0" l="0" r="0" t="0"/>
          <a:stretch/>
        </p:blipFill>
        <p:spPr>
          <a:xfrm>
            <a:off x="6575465" y="2861841"/>
            <a:ext cx="360000" cy="360000"/>
          </a:xfrm>
          <a:prstGeom prst="rect">
            <a:avLst/>
          </a:prstGeom>
          <a:noFill/>
          <a:ln>
            <a:noFill/>
          </a:ln>
        </p:spPr>
      </p:pic>
      <p:cxnSp>
        <p:nvCxnSpPr>
          <p:cNvPr id="352" name="Google Shape;352;g2168a95ddc2_0_40"/>
          <p:cNvCxnSpPr>
            <a:stCxn id="353" idx="0"/>
            <a:endCxn id="310" idx="2"/>
          </p:cNvCxnSpPr>
          <p:nvPr/>
        </p:nvCxnSpPr>
        <p:spPr>
          <a:xfrm flipH="1" rot="5400000">
            <a:off x="6927150" y="2190436"/>
            <a:ext cx="242100" cy="585600"/>
          </a:xfrm>
          <a:prstGeom prst="bentConnector3">
            <a:avLst>
              <a:gd fmla="val 50009" name="adj1"/>
            </a:avLst>
          </a:prstGeom>
          <a:noFill/>
          <a:ln cap="flat" cmpd="sng" w="9525">
            <a:solidFill>
              <a:schemeClr val="dk2"/>
            </a:solidFill>
            <a:prstDash val="solid"/>
            <a:round/>
            <a:headEnd len="med" w="med" type="none"/>
            <a:tailEnd len="med" w="med" type="stealth"/>
          </a:ln>
        </p:spPr>
      </p:cxnSp>
      <p:sp>
        <p:nvSpPr>
          <p:cNvPr id="354" name="Google Shape;354;g2168a95ddc2_0_40"/>
          <p:cNvSpPr txBox="1"/>
          <p:nvPr/>
        </p:nvSpPr>
        <p:spPr>
          <a:xfrm>
            <a:off x="7017456" y="1866550"/>
            <a:ext cx="5430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有効化</a:t>
            </a:r>
            <a:r>
              <a:rPr lang="ja-JP" sz="900"/>
              <a:t>に設定</a:t>
            </a:r>
            <a:endParaRPr sz="1100"/>
          </a:p>
        </p:txBody>
      </p:sp>
      <p:cxnSp>
        <p:nvCxnSpPr>
          <p:cNvPr id="355" name="Google Shape;355;g2168a95ddc2_0_40"/>
          <p:cNvCxnSpPr>
            <a:stCxn id="356" idx="2"/>
            <a:endCxn id="348" idx="0"/>
          </p:cNvCxnSpPr>
          <p:nvPr/>
        </p:nvCxnSpPr>
        <p:spPr>
          <a:xfrm rot="5400000">
            <a:off x="6871200" y="3173011"/>
            <a:ext cx="354000" cy="585600"/>
          </a:xfrm>
          <a:prstGeom prst="bentConnector3">
            <a:avLst>
              <a:gd fmla="val 50010" name="adj1"/>
            </a:avLst>
          </a:prstGeom>
          <a:noFill/>
          <a:ln cap="flat" cmpd="sng" w="9525">
            <a:solidFill>
              <a:schemeClr val="dk2"/>
            </a:solidFill>
            <a:prstDash val="solid"/>
            <a:round/>
            <a:headEnd len="med" w="med" type="none"/>
            <a:tailEnd len="med" w="med" type="stealth"/>
          </a:ln>
        </p:spPr>
      </p:cxnSp>
      <p:pic>
        <p:nvPicPr>
          <p:cNvPr id="348" name="Google Shape;348;g2168a95ddc2_0_40"/>
          <p:cNvPicPr preferRelativeResize="0"/>
          <p:nvPr/>
        </p:nvPicPr>
        <p:blipFill rotWithShape="1">
          <a:blip r:embed="rId23">
            <a:alphaModFix/>
          </a:blip>
          <a:srcRect b="0" l="0" r="0" t="0"/>
          <a:stretch/>
        </p:blipFill>
        <p:spPr>
          <a:xfrm>
            <a:off x="6584140" y="3642884"/>
            <a:ext cx="342650" cy="342650"/>
          </a:xfrm>
          <a:prstGeom prst="rect">
            <a:avLst/>
          </a:prstGeom>
          <a:noFill/>
          <a:ln>
            <a:noFill/>
          </a:ln>
        </p:spPr>
      </p:pic>
      <p:sp>
        <p:nvSpPr>
          <p:cNvPr id="357" name="Google Shape;357;g2168a95ddc2_0_40"/>
          <p:cNvSpPr txBox="1"/>
          <p:nvPr/>
        </p:nvSpPr>
        <p:spPr>
          <a:xfrm>
            <a:off x="6525065" y="3211363"/>
            <a:ext cx="46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SQS</a:t>
            </a:r>
            <a:endParaRPr sz="900"/>
          </a:p>
        </p:txBody>
      </p:sp>
      <p:pic>
        <p:nvPicPr>
          <p:cNvPr id="353" name="Google Shape;353;g2168a95ddc2_0_40"/>
          <p:cNvPicPr preferRelativeResize="0"/>
          <p:nvPr/>
        </p:nvPicPr>
        <p:blipFill rotWithShape="1">
          <a:blip r:embed="rId19">
            <a:alphaModFix/>
          </a:blip>
          <a:srcRect b="0" l="0" r="0" t="0"/>
          <a:stretch/>
        </p:blipFill>
        <p:spPr>
          <a:xfrm>
            <a:off x="7251000" y="2604286"/>
            <a:ext cx="180000" cy="180000"/>
          </a:xfrm>
          <a:prstGeom prst="rect">
            <a:avLst/>
          </a:prstGeom>
          <a:noFill/>
          <a:ln>
            <a:noFill/>
          </a:ln>
        </p:spPr>
      </p:pic>
      <p:cxnSp>
        <p:nvCxnSpPr>
          <p:cNvPr id="358" name="Google Shape;358;g2168a95ddc2_0_40"/>
          <p:cNvCxnSpPr>
            <a:stCxn id="351" idx="0"/>
            <a:endCxn id="353" idx="1"/>
          </p:cNvCxnSpPr>
          <p:nvPr/>
        </p:nvCxnSpPr>
        <p:spPr>
          <a:xfrm rot="-5400000">
            <a:off x="6919415" y="2530191"/>
            <a:ext cx="167700" cy="495600"/>
          </a:xfrm>
          <a:prstGeom prst="bentConnector2">
            <a:avLst/>
          </a:prstGeom>
          <a:noFill/>
          <a:ln cap="flat" cmpd="sng" w="9525">
            <a:solidFill>
              <a:schemeClr val="dk2"/>
            </a:solidFill>
            <a:prstDash val="solid"/>
            <a:round/>
            <a:headEnd len="med" w="med" type="none"/>
            <a:tailEnd len="med" w="med" type="stealth"/>
          </a:ln>
        </p:spPr>
      </p:cxnSp>
      <p:pic>
        <p:nvPicPr>
          <p:cNvPr id="356" name="Google Shape;356;g2168a95ddc2_0_40"/>
          <p:cNvPicPr preferRelativeResize="0"/>
          <p:nvPr/>
        </p:nvPicPr>
        <p:blipFill rotWithShape="1">
          <a:blip r:embed="rId19">
            <a:alphaModFix/>
          </a:blip>
          <a:srcRect b="0" l="0" r="0" t="0"/>
          <a:stretch/>
        </p:blipFill>
        <p:spPr>
          <a:xfrm>
            <a:off x="7251000" y="3108811"/>
            <a:ext cx="180000" cy="180000"/>
          </a:xfrm>
          <a:prstGeom prst="rect">
            <a:avLst/>
          </a:prstGeom>
          <a:noFill/>
          <a:ln>
            <a:noFill/>
          </a:ln>
        </p:spPr>
      </p:pic>
      <p:cxnSp>
        <p:nvCxnSpPr>
          <p:cNvPr id="359" name="Google Shape;359;g2168a95ddc2_0_40"/>
          <p:cNvCxnSpPr>
            <a:stCxn id="351" idx="3"/>
            <a:endCxn id="356" idx="1"/>
          </p:cNvCxnSpPr>
          <p:nvPr/>
        </p:nvCxnSpPr>
        <p:spPr>
          <a:xfrm>
            <a:off x="6935465" y="3041841"/>
            <a:ext cx="315600" cy="156900"/>
          </a:xfrm>
          <a:prstGeom prst="bentConnector3">
            <a:avLst>
              <a:gd fmla="val 49990" name="adj1"/>
            </a:avLst>
          </a:prstGeom>
          <a:noFill/>
          <a:ln cap="flat" cmpd="sng" w="9525">
            <a:solidFill>
              <a:schemeClr val="dk2"/>
            </a:solidFill>
            <a:prstDash val="solid"/>
            <a:round/>
            <a:headEnd len="med" w="med" type="none"/>
            <a:tailEnd len="med" w="med" type="stealth"/>
          </a:ln>
        </p:spPr>
      </p:cxnSp>
      <p:cxnSp>
        <p:nvCxnSpPr>
          <p:cNvPr id="360" name="Google Shape;360;g2168a95ddc2_0_40"/>
          <p:cNvCxnSpPr>
            <a:stCxn id="327" idx="1"/>
            <a:endCxn id="344" idx="3"/>
          </p:cNvCxnSpPr>
          <p:nvPr/>
        </p:nvCxnSpPr>
        <p:spPr>
          <a:xfrm flipH="1">
            <a:off x="6926927" y="2407456"/>
            <a:ext cx="715500" cy="1866300"/>
          </a:xfrm>
          <a:prstGeom prst="bentConnector3">
            <a:avLst>
              <a:gd fmla="val 32118" name="adj1"/>
            </a:avLst>
          </a:prstGeom>
          <a:noFill/>
          <a:ln cap="flat" cmpd="sng" w="9525">
            <a:solidFill>
              <a:schemeClr val="dk2"/>
            </a:solidFill>
            <a:prstDash val="solid"/>
            <a:round/>
            <a:headEnd len="med" w="med" type="none"/>
            <a:tailEnd len="med" w="med" type="stealth"/>
          </a:ln>
        </p:spPr>
      </p:cxnSp>
      <p:sp>
        <p:nvSpPr>
          <p:cNvPr id="361" name="Google Shape;361;g2168a95ddc2_0_40"/>
          <p:cNvSpPr txBox="1"/>
          <p:nvPr/>
        </p:nvSpPr>
        <p:spPr>
          <a:xfrm>
            <a:off x="2692429" y="2401225"/>
            <a:ext cx="693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EC2(UTM)</a:t>
            </a:r>
            <a:endParaRPr sz="1100"/>
          </a:p>
        </p:txBody>
      </p:sp>
      <p:pic>
        <p:nvPicPr>
          <p:cNvPr id="362" name="Google Shape;362;g2168a95ddc2_0_40"/>
          <p:cNvPicPr preferRelativeResize="0"/>
          <p:nvPr/>
        </p:nvPicPr>
        <p:blipFill rotWithShape="1">
          <a:blip r:embed="rId24">
            <a:alphaModFix/>
          </a:blip>
          <a:srcRect b="0" l="0" r="0" t="0"/>
          <a:stretch/>
        </p:blipFill>
        <p:spPr>
          <a:xfrm>
            <a:off x="2799044" y="2048241"/>
            <a:ext cx="360000" cy="360000"/>
          </a:xfrm>
          <a:prstGeom prst="rect">
            <a:avLst/>
          </a:prstGeom>
          <a:noFill/>
          <a:ln>
            <a:noFill/>
          </a:ln>
        </p:spPr>
      </p:pic>
      <p:cxnSp>
        <p:nvCxnSpPr>
          <p:cNvPr id="363" name="Google Shape;363;g2168a95ddc2_0_40"/>
          <p:cNvCxnSpPr>
            <a:stCxn id="339" idx="1"/>
            <a:endCxn id="362" idx="3"/>
          </p:cNvCxnSpPr>
          <p:nvPr/>
        </p:nvCxnSpPr>
        <p:spPr>
          <a:xfrm rot="10800000">
            <a:off x="3159104" y="2228309"/>
            <a:ext cx="976500" cy="271500"/>
          </a:xfrm>
          <a:prstGeom prst="bentConnector3">
            <a:avLst>
              <a:gd fmla="val 50003" name="adj1"/>
            </a:avLst>
          </a:prstGeom>
          <a:noFill/>
          <a:ln cap="flat" cmpd="sng" w="9525">
            <a:solidFill>
              <a:schemeClr val="dk2"/>
            </a:solidFill>
            <a:prstDash val="solid"/>
            <a:round/>
            <a:headEnd len="med" w="med" type="none"/>
            <a:tailEnd len="med" w="med" type="stealth"/>
          </a:ln>
        </p:spPr>
      </p:cxnSp>
      <p:cxnSp>
        <p:nvCxnSpPr>
          <p:cNvPr id="364" name="Google Shape;364;g2168a95ddc2_0_40"/>
          <p:cNvCxnSpPr>
            <a:stCxn id="362" idx="1"/>
            <a:endCxn id="365" idx="1"/>
          </p:cNvCxnSpPr>
          <p:nvPr/>
        </p:nvCxnSpPr>
        <p:spPr>
          <a:xfrm flipH="1" rot="10800000">
            <a:off x="2799044" y="773541"/>
            <a:ext cx="557400" cy="1454700"/>
          </a:xfrm>
          <a:prstGeom prst="bentConnector3">
            <a:avLst>
              <a:gd fmla="val -155161" name="adj1"/>
            </a:avLst>
          </a:prstGeom>
          <a:noFill/>
          <a:ln cap="flat" cmpd="sng" w="9525">
            <a:solidFill>
              <a:schemeClr val="dk2"/>
            </a:solidFill>
            <a:prstDash val="solid"/>
            <a:round/>
            <a:headEnd len="med" w="med" type="none"/>
            <a:tailEnd len="med" w="med" type="stealth"/>
          </a:ln>
        </p:spPr>
      </p:cxnSp>
      <p:sp>
        <p:nvSpPr>
          <p:cNvPr id="365" name="Google Shape;365;g2168a95ddc2_0_40"/>
          <p:cNvSpPr txBox="1"/>
          <p:nvPr/>
        </p:nvSpPr>
        <p:spPr>
          <a:xfrm>
            <a:off x="3356523" y="669450"/>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オンプレサーバ</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161402dd60_0_122"/>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メリット・デメリットの比較表</a:t>
            </a:r>
            <a:r>
              <a:rPr lang="ja-JP" sz="1800">
                <a:solidFill>
                  <a:srgbClr val="FF0000"/>
                </a:solidFill>
                <a:latin typeface="Arial"/>
                <a:ea typeface="Arial"/>
                <a:cs typeface="Arial"/>
                <a:sym typeface="Arial"/>
              </a:rPr>
              <a:t>（必須）</a:t>
            </a:r>
            <a:endParaRPr sz="1800">
              <a:solidFill>
                <a:srgbClr val="FF0000"/>
              </a:solidFill>
              <a:latin typeface="Arial"/>
              <a:ea typeface="Arial"/>
              <a:cs typeface="Arial"/>
              <a:sym typeface="Arial"/>
            </a:endParaRPr>
          </a:p>
        </p:txBody>
      </p:sp>
      <p:sp>
        <p:nvSpPr>
          <p:cNvPr id="372" name="Google Shape;372;g2161402dd60_0_122"/>
          <p:cNvSpPr/>
          <p:nvPr/>
        </p:nvSpPr>
        <p:spPr>
          <a:xfrm>
            <a:off x="1764000" y="915750"/>
            <a:ext cx="34509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ECS</a:t>
            </a:r>
            <a:r>
              <a:rPr b="0" i="0" lang="ja-JP" sz="1800" u="none" strike="noStrike">
                <a:solidFill>
                  <a:schemeClr val="lt1"/>
                </a:solidFill>
                <a:latin typeface="Arial"/>
                <a:ea typeface="Arial"/>
                <a:cs typeface="Arial"/>
                <a:sym typeface="Arial"/>
              </a:rPr>
              <a:t>方式</a:t>
            </a:r>
            <a:endParaRPr/>
          </a:p>
        </p:txBody>
      </p:sp>
      <p:sp>
        <p:nvSpPr>
          <p:cNvPr id="373" name="Google Shape;373;g2161402dd60_0_122"/>
          <p:cNvSpPr/>
          <p:nvPr/>
        </p:nvSpPr>
        <p:spPr>
          <a:xfrm>
            <a:off x="252000" y="1378006"/>
            <a:ext cx="1440000" cy="6177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374" name="Google Shape;374;g2161402dd60_0_122"/>
          <p:cNvSpPr/>
          <p:nvPr/>
        </p:nvSpPr>
        <p:spPr>
          <a:xfrm>
            <a:off x="828000" y="2082823"/>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700">
                <a:solidFill>
                  <a:schemeClr val="lt1"/>
                </a:solidFill>
              </a:rPr>
              <a:t>柔軟性</a:t>
            </a:r>
            <a:endParaRPr sz="1300"/>
          </a:p>
        </p:txBody>
      </p:sp>
      <p:sp>
        <p:nvSpPr>
          <p:cNvPr id="375" name="Google Shape;375;g2161402dd60_0_122"/>
          <p:cNvSpPr/>
          <p:nvPr/>
        </p:nvSpPr>
        <p:spPr>
          <a:xfrm>
            <a:off x="828000" y="2802824"/>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300">
                <a:solidFill>
                  <a:schemeClr val="lt1"/>
                </a:solidFill>
              </a:rPr>
              <a:t>メンテナンス性</a:t>
            </a:r>
            <a:endParaRPr sz="900"/>
          </a:p>
        </p:txBody>
      </p:sp>
      <p:sp>
        <p:nvSpPr>
          <p:cNvPr id="376" name="Google Shape;376;g2161402dd60_0_122"/>
          <p:cNvSpPr/>
          <p:nvPr/>
        </p:nvSpPr>
        <p:spPr>
          <a:xfrm>
            <a:off x="828000" y="3522825"/>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700">
                <a:solidFill>
                  <a:schemeClr val="lt1"/>
                </a:solidFill>
              </a:rPr>
              <a:t>コスト</a:t>
            </a:r>
            <a:endParaRPr sz="1300"/>
          </a:p>
        </p:txBody>
      </p:sp>
      <p:sp>
        <p:nvSpPr>
          <p:cNvPr id="377" name="Google Shape;377;g2161402dd60_0_122"/>
          <p:cNvSpPr/>
          <p:nvPr/>
        </p:nvSpPr>
        <p:spPr>
          <a:xfrm rot="5400000">
            <a:off x="-532500" y="2867323"/>
            <a:ext cx="2073000" cy="504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比較観点</a:t>
            </a:r>
            <a:endParaRPr/>
          </a:p>
        </p:txBody>
      </p:sp>
      <p:sp>
        <p:nvSpPr>
          <p:cNvPr id="378" name="Google Shape;378;g2161402dd60_0_122"/>
          <p:cNvSpPr/>
          <p:nvPr/>
        </p:nvSpPr>
        <p:spPr>
          <a:xfrm>
            <a:off x="1764000" y="1378008"/>
            <a:ext cx="34509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900">
                <a:solidFill>
                  <a:schemeClr val="lt1"/>
                </a:solidFill>
              </a:rPr>
              <a:t>Dockerコンテナを簡単に実行・停止出来る管理サービス。</a:t>
            </a:r>
            <a:endParaRPr sz="900">
              <a:solidFill>
                <a:schemeClr val="lt1"/>
              </a:solidFill>
            </a:endParaRPr>
          </a:p>
          <a:p>
            <a:pPr indent="0" lvl="0" marL="0" marR="0" rtl="0" algn="ctr">
              <a:lnSpc>
                <a:spcPct val="100000"/>
              </a:lnSpc>
              <a:spcBef>
                <a:spcPts val="0"/>
              </a:spcBef>
              <a:spcAft>
                <a:spcPts val="0"/>
              </a:spcAft>
              <a:buNone/>
            </a:pPr>
            <a:r>
              <a:rPr lang="ja-JP" sz="900">
                <a:solidFill>
                  <a:schemeClr val="lt1"/>
                </a:solidFill>
              </a:rPr>
              <a:t>AWS 環境上で運用、 管理しやすいように設計、実装されている。</a:t>
            </a:r>
            <a:endParaRPr sz="900">
              <a:solidFill>
                <a:schemeClr val="lt1"/>
              </a:solidFill>
            </a:endParaRPr>
          </a:p>
        </p:txBody>
      </p:sp>
      <p:sp>
        <p:nvSpPr>
          <p:cNvPr id="379" name="Google Shape;379;g2161402dd60_0_122"/>
          <p:cNvSpPr/>
          <p:nvPr/>
        </p:nvSpPr>
        <p:spPr>
          <a:xfrm>
            <a:off x="1764000" y="2098008"/>
            <a:ext cx="6471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380" name="Google Shape;380;g2161402dd60_0_122"/>
          <p:cNvSpPr/>
          <p:nvPr/>
        </p:nvSpPr>
        <p:spPr>
          <a:xfrm>
            <a:off x="2411076" y="2098008"/>
            <a:ext cx="2803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EKSより限られる</a:t>
            </a:r>
            <a:endParaRPr/>
          </a:p>
        </p:txBody>
      </p:sp>
      <p:sp>
        <p:nvSpPr>
          <p:cNvPr id="381" name="Google Shape;381;g2161402dd60_0_122"/>
          <p:cNvSpPr/>
          <p:nvPr/>
        </p:nvSpPr>
        <p:spPr>
          <a:xfrm>
            <a:off x="1764000" y="2798508"/>
            <a:ext cx="6471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〇</a:t>
            </a:r>
            <a:endParaRPr/>
          </a:p>
        </p:txBody>
      </p:sp>
      <p:sp>
        <p:nvSpPr>
          <p:cNvPr id="382" name="Google Shape;382;g2161402dd60_0_122"/>
          <p:cNvSpPr/>
          <p:nvPr/>
        </p:nvSpPr>
        <p:spPr>
          <a:xfrm>
            <a:off x="2411076" y="2798508"/>
            <a:ext cx="2803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JP" sz="1600">
                <a:solidFill>
                  <a:schemeClr val="lt1"/>
                </a:solidFill>
              </a:rPr>
              <a:t>AWS 環境上で運用、 管理しやすい</a:t>
            </a:r>
            <a:endParaRPr sz="2100"/>
          </a:p>
        </p:txBody>
      </p:sp>
      <p:sp>
        <p:nvSpPr>
          <p:cNvPr id="383" name="Google Shape;383;g2161402dd60_0_122"/>
          <p:cNvSpPr/>
          <p:nvPr/>
        </p:nvSpPr>
        <p:spPr>
          <a:xfrm>
            <a:off x="1764000" y="3522825"/>
            <a:ext cx="6471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〇</a:t>
            </a:r>
            <a:endParaRPr b="0" i="0" sz="1800" u="none" strike="noStrike">
              <a:solidFill>
                <a:schemeClr val="lt1"/>
              </a:solidFill>
              <a:latin typeface="Arial"/>
              <a:ea typeface="Arial"/>
              <a:cs typeface="Arial"/>
              <a:sym typeface="Arial"/>
            </a:endParaRPr>
          </a:p>
        </p:txBody>
      </p:sp>
      <p:sp>
        <p:nvSpPr>
          <p:cNvPr id="384" name="Google Shape;384;g2161402dd60_0_122"/>
          <p:cNvSpPr/>
          <p:nvPr/>
        </p:nvSpPr>
        <p:spPr>
          <a:xfrm>
            <a:off x="2411076" y="3522825"/>
            <a:ext cx="2803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500"/>
              <a:t>クラスターの起動が無料</a:t>
            </a:r>
            <a:endParaRPr sz="1800"/>
          </a:p>
        </p:txBody>
      </p:sp>
      <p:sp>
        <p:nvSpPr>
          <p:cNvPr id="385" name="Google Shape;385;g2161402dd60_0_122"/>
          <p:cNvSpPr/>
          <p:nvPr/>
        </p:nvSpPr>
        <p:spPr>
          <a:xfrm>
            <a:off x="3815013" y="74474"/>
            <a:ext cx="4860900" cy="734700"/>
          </a:xfrm>
          <a:prstGeom prst="wedgeRectCallout">
            <a:avLst>
              <a:gd fmla="val 34492" name="adj1"/>
              <a:gd fmla="val 49419"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以下のフォーマットを用いて。方式のメリット・デメリットの比較表を記載します。</a:t>
            </a:r>
            <a:endParaRPr b="1" i="0" sz="900" u="none" strike="noStrike">
              <a:solidFill>
                <a:schemeClr val="lt1"/>
              </a:solidFill>
              <a:latin typeface="Meiryo"/>
              <a:ea typeface="Meiryo"/>
              <a:cs typeface="Meiryo"/>
              <a:sym typeface="Meiryo"/>
            </a:endParaRPr>
          </a:p>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比較表は</a:t>
            </a:r>
            <a:r>
              <a:rPr b="1" i="0" lang="ja-JP" sz="900" u="none" strike="noStrike">
                <a:solidFill>
                  <a:srgbClr val="FF0000"/>
                </a:solidFill>
                <a:latin typeface="Meiryo"/>
                <a:ea typeface="Meiryo"/>
                <a:cs typeface="Meiryo"/>
                <a:sym typeface="Meiryo"/>
              </a:rPr>
              <a:t>最低2スライド分</a:t>
            </a:r>
            <a:r>
              <a:rPr b="1" i="0" lang="ja-JP" sz="900" u="none" strike="noStrike">
                <a:solidFill>
                  <a:schemeClr val="lt1"/>
                </a:solidFill>
                <a:latin typeface="Meiryo"/>
                <a:ea typeface="Meiryo"/>
                <a:cs typeface="Meiryo"/>
                <a:sym typeface="Meiryo"/>
              </a:rPr>
              <a:t>作成してください。</a:t>
            </a: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(例：「1.サーバの方式案比較」と「2.DBの方式案比較」等)</a:t>
            </a:r>
            <a:endParaRPr b="1" i="0" sz="900" u="none" strike="noStrike">
              <a:solidFill>
                <a:schemeClr val="lt1"/>
              </a:solidFill>
              <a:latin typeface="Meiryo"/>
              <a:ea typeface="Meiryo"/>
              <a:cs typeface="Meiryo"/>
              <a:sym typeface="Meiryo"/>
            </a:endParaRPr>
          </a:p>
        </p:txBody>
      </p:sp>
      <p:sp>
        <p:nvSpPr>
          <p:cNvPr id="386" name="Google Shape;386;g2161402dd60_0_122"/>
          <p:cNvSpPr/>
          <p:nvPr/>
        </p:nvSpPr>
        <p:spPr>
          <a:xfrm>
            <a:off x="5316248" y="914200"/>
            <a:ext cx="37887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EKS</a:t>
            </a:r>
            <a:r>
              <a:rPr b="0" i="0" lang="ja-JP" sz="1800" u="none" strike="noStrike">
                <a:solidFill>
                  <a:schemeClr val="lt1"/>
                </a:solidFill>
                <a:latin typeface="Arial"/>
                <a:ea typeface="Arial"/>
                <a:cs typeface="Arial"/>
                <a:sym typeface="Arial"/>
              </a:rPr>
              <a:t>方式</a:t>
            </a:r>
            <a:endParaRPr/>
          </a:p>
        </p:txBody>
      </p:sp>
      <p:sp>
        <p:nvSpPr>
          <p:cNvPr id="387" name="Google Shape;387;g2161402dd60_0_122"/>
          <p:cNvSpPr/>
          <p:nvPr/>
        </p:nvSpPr>
        <p:spPr>
          <a:xfrm>
            <a:off x="5316248" y="1376458"/>
            <a:ext cx="37887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900">
                <a:solidFill>
                  <a:schemeClr val="lt1"/>
                </a:solidFill>
              </a:rPr>
              <a:t>K</a:t>
            </a:r>
            <a:r>
              <a:rPr lang="ja-JP" sz="900">
                <a:solidFill>
                  <a:schemeClr val="lt1"/>
                </a:solidFill>
              </a:rPr>
              <a:t>ubernetes</a:t>
            </a:r>
            <a:r>
              <a:rPr lang="ja-JP" sz="900">
                <a:solidFill>
                  <a:schemeClr val="lt1"/>
                </a:solidFill>
              </a:rPr>
              <a:t>をベースにクラウド上で利用可能なマネージドサービス。高度なサービスを利用出来る。</a:t>
            </a:r>
            <a:endParaRPr sz="900">
              <a:solidFill>
                <a:schemeClr val="lt1"/>
              </a:solidFill>
            </a:endParaRPr>
          </a:p>
        </p:txBody>
      </p:sp>
      <p:sp>
        <p:nvSpPr>
          <p:cNvPr id="388" name="Google Shape;388;g2161402dd60_0_122"/>
          <p:cNvSpPr/>
          <p:nvPr/>
        </p:nvSpPr>
        <p:spPr>
          <a:xfrm>
            <a:off x="5316248" y="2096458"/>
            <a:ext cx="710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389" name="Google Shape;389;g2161402dd60_0_122"/>
          <p:cNvSpPr/>
          <p:nvPr/>
        </p:nvSpPr>
        <p:spPr>
          <a:xfrm>
            <a:off x="6026668" y="2096458"/>
            <a:ext cx="30783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a:t>高度なサービスを利用出来る</a:t>
            </a:r>
            <a:endParaRPr/>
          </a:p>
        </p:txBody>
      </p:sp>
      <p:sp>
        <p:nvSpPr>
          <p:cNvPr id="390" name="Google Shape;390;g2161402dd60_0_122"/>
          <p:cNvSpPr/>
          <p:nvPr/>
        </p:nvSpPr>
        <p:spPr>
          <a:xfrm>
            <a:off x="5316248" y="2796958"/>
            <a:ext cx="710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391" name="Google Shape;391;g2161402dd60_0_122"/>
          <p:cNvSpPr/>
          <p:nvPr/>
        </p:nvSpPr>
        <p:spPr>
          <a:xfrm>
            <a:off x="6026668" y="2796958"/>
            <a:ext cx="30783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1 年ごとのアップデートが必須</a:t>
            </a:r>
            <a:endParaRPr/>
          </a:p>
        </p:txBody>
      </p:sp>
      <p:sp>
        <p:nvSpPr>
          <p:cNvPr id="392" name="Google Shape;392;g2161402dd60_0_122"/>
          <p:cNvSpPr/>
          <p:nvPr/>
        </p:nvSpPr>
        <p:spPr>
          <a:xfrm>
            <a:off x="5316248" y="3521275"/>
            <a:ext cx="710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a:t>
            </a:r>
            <a:endParaRPr b="0" i="0" sz="1800" u="none" strike="noStrike">
              <a:solidFill>
                <a:schemeClr val="lt1"/>
              </a:solidFill>
              <a:latin typeface="Arial"/>
              <a:ea typeface="Arial"/>
              <a:cs typeface="Arial"/>
              <a:sym typeface="Arial"/>
            </a:endParaRPr>
          </a:p>
        </p:txBody>
      </p:sp>
      <p:sp>
        <p:nvSpPr>
          <p:cNvPr id="393" name="Google Shape;393;g2161402dd60_0_122"/>
          <p:cNvSpPr/>
          <p:nvPr/>
        </p:nvSpPr>
        <p:spPr>
          <a:xfrm>
            <a:off x="6026668" y="3521275"/>
            <a:ext cx="30783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ECS に比べ割高</a:t>
            </a:r>
            <a:endParaRPr/>
          </a:p>
        </p:txBody>
      </p:sp>
      <p:sp>
        <p:nvSpPr>
          <p:cNvPr id="394" name="Google Shape;394;g2161402dd60_0_122"/>
          <p:cNvSpPr txBox="1"/>
          <p:nvPr/>
        </p:nvSpPr>
        <p:spPr>
          <a:xfrm>
            <a:off x="1053750" y="4277000"/>
            <a:ext cx="774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 </a:t>
            </a:r>
            <a:r>
              <a:rPr lang="ja-JP"/>
              <a:t>高度なサービスは想定しておらず、運用面・コスト面の優位性からECSを選定する</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1"/>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メリット・デメリットの比較表</a:t>
            </a:r>
            <a:r>
              <a:rPr lang="ja-JP" sz="1800">
                <a:solidFill>
                  <a:srgbClr val="FF0000"/>
                </a:solidFill>
                <a:latin typeface="Arial"/>
                <a:ea typeface="Arial"/>
                <a:cs typeface="Arial"/>
                <a:sym typeface="Arial"/>
              </a:rPr>
              <a:t>（必須）</a:t>
            </a:r>
            <a:endParaRPr sz="1800">
              <a:solidFill>
                <a:srgbClr val="FF0000"/>
              </a:solidFill>
              <a:latin typeface="Arial"/>
              <a:ea typeface="Arial"/>
              <a:cs typeface="Arial"/>
              <a:sym typeface="Arial"/>
            </a:endParaRPr>
          </a:p>
        </p:txBody>
      </p:sp>
      <p:sp>
        <p:nvSpPr>
          <p:cNvPr id="401" name="Google Shape;401;p11"/>
          <p:cNvSpPr/>
          <p:nvPr/>
        </p:nvSpPr>
        <p:spPr>
          <a:xfrm>
            <a:off x="1764000" y="915750"/>
            <a:ext cx="34065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ECS(Fargate)</a:t>
            </a:r>
            <a:r>
              <a:rPr b="0" i="0" lang="ja-JP" sz="1800" u="none" strike="noStrike">
                <a:solidFill>
                  <a:schemeClr val="lt1"/>
                </a:solidFill>
                <a:latin typeface="Arial"/>
                <a:ea typeface="Arial"/>
                <a:cs typeface="Arial"/>
                <a:sym typeface="Arial"/>
              </a:rPr>
              <a:t>方式</a:t>
            </a:r>
            <a:endParaRPr/>
          </a:p>
        </p:txBody>
      </p:sp>
      <p:sp>
        <p:nvSpPr>
          <p:cNvPr id="402" name="Google Shape;402;p11"/>
          <p:cNvSpPr/>
          <p:nvPr/>
        </p:nvSpPr>
        <p:spPr>
          <a:xfrm>
            <a:off x="5214948" y="915750"/>
            <a:ext cx="37722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ECS(EC2)</a:t>
            </a:r>
            <a:r>
              <a:rPr b="0" i="0" lang="ja-JP" sz="1800" u="none" strike="noStrike">
                <a:solidFill>
                  <a:schemeClr val="lt1"/>
                </a:solidFill>
                <a:latin typeface="Arial"/>
                <a:ea typeface="Arial"/>
                <a:cs typeface="Arial"/>
                <a:sym typeface="Arial"/>
              </a:rPr>
              <a:t>方式</a:t>
            </a:r>
            <a:endParaRPr/>
          </a:p>
        </p:txBody>
      </p:sp>
      <p:sp>
        <p:nvSpPr>
          <p:cNvPr id="403" name="Google Shape;403;p11"/>
          <p:cNvSpPr/>
          <p:nvPr/>
        </p:nvSpPr>
        <p:spPr>
          <a:xfrm>
            <a:off x="252000" y="1378006"/>
            <a:ext cx="1440000" cy="617741"/>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404" name="Google Shape;404;p11"/>
          <p:cNvSpPr/>
          <p:nvPr/>
        </p:nvSpPr>
        <p:spPr>
          <a:xfrm>
            <a:off x="828000" y="2082823"/>
            <a:ext cx="864000" cy="632925"/>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300">
                <a:solidFill>
                  <a:schemeClr val="lt1"/>
                </a:solidFill>
              </a:rPr>
              <a:t>メンテナンス性</a:t>
            </a:r>
            <a:endParaRPr sz="900"/>
          </a:p>
        </p:txBody>
      </p:sp>
      <p:sp>
        <p:nvSpPr>
          <p:cNvPr id="405" name="Google Shape;405;p11"/>
          <p:cNvSpPr/>
          <p:nvPr/>
        </p:nvSpPr>
        <p:spPr>
          <a:xfrm>
            <a:off x="828000" y="2802824"/>
            <a:ext cx="864000" cy="632925"/>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300">
                <a:solidFill>
                  <a:schemeClr val="lt1"/>
                </a:solidFill>
              </a:rPr>
              <a:t>自由度</a:t>
            </a:r>
            <a:endParaRPr sz="900"/>
          </a:p>
        </p:txBody>
      </p:sp>
      <p:sp>
        <p:nvSpPr>
          <p:cNvPr id="406" name="Google Shape;406;p11"/>
          <p:cNvSpPr/>
          <p:nvPr/>
        </p:nvSpPr>
        <p:spPr>
          <a:xfrm>
            <a:off x="828000" y="3522825"/>
            <a:ext cx="864000" cy="632925"/>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700">
                <a:solidFill>
                  <a:schemeClr val="lt1"/>
                </a:solidFill>
              </a:rPr>
              <a:t>コスト</a:t>
            </a:r>
            <a:endParaRPr sz="1300"/>
          </a:p>
        </p:txBody>
      </p:sp>
      <p:sp>
        <p:nvSpPr>
          <p:cNvPr id="407" name="Google Shape;407;p11"/>
          <p:cNvSpPr/>
          <p:nvPr/>
        </p:nvSpPr>
        <p:spPr>
          <a:xfrm rot="5400000">
            <a:off x="-532463" y="2867287"/>
            <a:ext cx="2072927" cy="504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比較観点</a:t>
            </a:r>
            <a:endParaRPr/>
          </a:p>
        </p:txBody>
      </p:sp>
      <p:sp>
        <p:nvSpPr>
          <p:cNvPr id="408" name="Google Shape;408;p11"/>
          <p:cNvSpPr/>
          <p:nvPr/>
        </p:nvSpPr>
        <p:spPr>
          <a:xfrm>
            <a:off x="1764000" y="1378008"/>
            <a:ext cx="34065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900">
                <a:solidFill>
                  <a:schemeClr val="lt1"/>
                </a:solidFill>
              </a:rPr>
              <a:t>システム管理者が障害対応やパッチ適用等を意識する必要がない。</a:t>
            </a:r>
            <a:endParaRPr sz="900">
              <a:solidFill>
                <a:schemeClr val="lt1"/>
              </a:solidFill>
            </a:endParaRPr>
          </a:p>
        </p:txBody>
      </p:sp>
      <p:sp>
        <p:nvSpPr>
          <p:cNvPr id="409" name="Google Shape;409;p11"/>
          <p:cNvSpPr/>
          <p:nvPr/>
        </p:nvSpPr>
        <p:spPr>
          <a:xfrm>
            <a:off x="5214948" y="1378008"/>
            <a:ext cx="37722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JP" sz="900">
                <a:solidFill>
                  <a:schemeClr val="lt1"/>
                </a:solidFill>
              </a:rPr>
              <a:t>EC2 上にコンテナエンジンをインストールして使用する。</a:t>
            </a:r>
            <a:endParaRPr sz="900">
              <a:solidFill>
                <a:schemeClr val="lt1"/>
              </a:solidFill>
            </a:endParaRPr>
          </a:p>
          <a:p>
            <a:pPr indent="0" lvl="0" marL="0" rtl="0" algn="ctr">
              <a:spcBef>
                <a:spcPts val="0"/>
              </a:spcBef>
              <a:spcAft>
                <a:spcPts val="0"/>
              </a:spcAft>
              <a:buNone/>
            </a:pPr>
            <a:r>
              <a:rPr lang="ja-JP" sz="900">
                <a:solidFill>
                  <a:schemeClr val="lt1"/>
                </a:solidFill>
              </a:rPr>
              <a:t>カスタマイズ性に優れる。</a:t>
            </a:r>
            <a:endParaRPr sz="500"/>
          </a:p>
        </p:txBody>
      </p:sp>
      <p:sp>
        <p:nvSpPr>
          <p:cNvPr id="410" name="Google Shape;410;p11"/>
          <p:cNvSpPr/>
          <p:nvPr/>
        </p:nvSpPr>
        <p:spPr>
          <a:xfrm>
            <a:off x="1764000" y="2098008"/>
            <a:ext cx="6387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411" name="Google Shape;411;p11"/>
          <p:cNvSpPr/>
          <p:nvPr/>
        </p:nvSpPr>
        <p:spPr>
          <a:xfrm>
            <a:off x="5214948" y="2098008"/>
            <a:ext cx="707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412" name="Google Shape;412;p11"/>
          <p:cNvSpPr/>
          <p:nvPr/>
        </p:nvSpPr>
        <p:spPr>
          <a:xfrm>
            <a:off x="2402742" y="2098008"/>
            <a:ext cx="2767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障害対応やパッチ適用の意識不要</a:t>
            </a:r>
            <a:endParaRPr/>
          </a:p>
        </p:txBody>
      </p:sp>
      <p:sp>
        <p:nvSpPr>
          <p:cNvPr id="413" name="Google Shape;413;p11"/>
          <p:cNvSpPr/>
          <p:nvPr/>
        </p:nvSpPr>
        <p:spPr>
          <a:xfrm>
            <a:off x="5922256" y="2098008"/>
            <a:ext cx="3064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整備、運用する必要がある</a:t>
            </a:r>
            <a:endParaRPr/>
          </a:p>
        </p:txBody>
      </p:sp>
      <p:sp>
        <p:nvSpPr>
          <p:cNvPr id="414" name="Google Shape;414;p11"/>
          <p:cNvSpPr/>
          <p:nvPr/>
        </p:nvSpPr>
        <p:spPr>
          <a:xfrm>
            <a:off x="1764000" y="2798508"/>
            <a:ext cx="6387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415" name="Google Shape;415;p11"/>
          <p:cNvSpPr/>
          <p:nvPr/>
        </p:nvSpPr>
        <p:spPr>
          <a:xfrm>
            <a:off x="5214948" y="2798508"/>
            <a:ext cx="707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416" name="Google Shape;416;p11"/>
          <p:cNvSpPr/>
          <p:nvPr/>
        </p:nvSpPr>
        <p:spPr>
          <a:xfrm>
            <a:off x="2402742" y="2798508"/>
            <a:ext cx="2767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適応サービスが限られる</a:t>
            </a:r>
            <a:endParaRPr/>
          </a:p>
        </p:txBody>
      </p:sp>
      <p:sp>
        <p:nvSpPr>
          <p:cNvPr id="417" name="Google Shape;417;p11"/>
          <p:cNvSpPr/>
          <p:nvPr/>
        </p:nvSpPr>
        <p:spPr>
          <a:xfrm>
            <a:off x="5922256" y="2798508"/>
            <a:ext cx="3064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a:t>EC2を使用するため、カスタマイズ性に優れる</a:t>
            </a:r>
            <a:endParaRPr/>
          </a:p>
        </p:txBody>
      </p:sp>
      <p:sp>
        <p:nvSpPr>
          <p:cNvPr id="418" name="Google Shape;418;p11"/>
          <p:cNvSpPr/>
          <p:nvPr/>
        </p:nvSpPr>
        <p:spPr>
          <a:xfrm>
            <a:off x="1764000" y="3522825"/>
            <a:ext cx="6387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b="0" i="0" sz="1800" u="none" strike="noStrike">
              <a:solidFill>
                <a:schemeClr val="lt1"/>
              </a:solidFill>
              <a:latin typeface="Arial"/>
              <a:ea typeface="Arial"/>
              <a:cs typeface="Arial"/>
              <a:sym typeface="Arial"/>
            </a:endParaRPr>
          </a:p>
        </p:txBody>
      </p:sp>
      <p:sp>
        <p:nvSpPr>
          <p:cNvPr id="419" name="Google Shape;419;p11"/>
          <p:cNvSpPr/>
          <p:nvPr/>
        </p:nvSpPr>
        <p:spPr>
          <a:xfrm>
            <a:off x="5214948" y="3522825"/>
            <a:ext cx="707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b="0" i="0" sz="1800" u="none" strike="noStrike">
              <a:solidFill>
                <a:schemeClr val="lt1"/>
              </a:solidFill>
              <a:latin typeface="Arial"/>
              <a:ea typeface="Arial"/>
              <a:cs typeface="Arial"/>
              <a:sym typeface="Arial"/>
            </a:endParaRPr>
          </a:p>
        </p:txBody>
      </p:sp>
      <p:sp>
        <p:nvSpPr>
          <p:cNvPr id="420" name="Google Shape;420;p11"/>
          <p:cNvSpPr/>
          <p:nvPr/>
        </p:nvSpPr>
        <p:spPr>
          <a:xfrm>
            <a:off x="2402742" y="3522825"/>
            <a:ext cx="2767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利用料金がかかる</a:t>
            </a:r>
            <a:endParaRPr/>
          </a:p>
        </p:txBody>
      </p:sp>
      <p:sp>
        <p:nvSpPr>
          <p:cNvPr id="421" name="Google Shape;421;p11"/>
          <p:cNvSpPr/>
          <p:nvPr/>
        </p:nvSpPr>
        <p:spPr>
          <a:xfrm>
            <a:off x="5922256" y="3522825"/>
            <a:ext cx="3064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運用コストがかかる</a:t>
            </a:r>
            <a:endParaRPr/>
          </a:p>
        </p:txBody>
      </p:sp>
      <p:sp>
        <p:nvSpPr>
          <p:cNvPr id="422" name="Google Shape;422;p11"/>
          <p:cNvSpPr/>
          <p:nvPr/>
        </p:nvSpPr>
        <p:spPr>
          <a:xfrm>
            <a:off x="3815013" y="74474"/>
            <a:ext cx="4860987" cy="734697"/>
          </a:xfrm>
          <a:prstGeom prst="wedgeRectCallout">
            <a:avLst>
              <a:gd fmla="val 34492" name="adj1"/>
              <a:gd fmla="val 49419"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以下のフォーマットを用いて。方式のメリット・デメリットの比較表を記載します。</a:t>
            </a:r>
            <a:endParaRPr b="1" i="0" sz="900" u="none" strike="noStrike">
              <a:solidFill>
                <a:schemeClr val="lt1"/>
              </a:solidFill>
              <a:latin typeface="Meiryo"/>
              <a:ea typeface="Meiryo"/>
              <a:cs typeface="Meiryo"/>
              <a:sym typeface="Meiryo"/>
            </a:endParaRPr>
          </a:p>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比較表は</a:t>
            </a:r>
            <a:r>
              <a:rPr b="1" i="0" lang="ja-JP" sz="900" u="none" strike="noStrike">
                <a:solidFill>
                  <a:srgbClr val="FF0000"/>
                </a:solidFill>
                <a:latin typeface="Meiryo"/>
                <a:ea typeface="Meiryo"/>
                <a:cs typeface="Meiryo"/>
                <a:sym typeface="Meiryo"/>
              </a:rPr>
              <a:t>最低2スライド分</a:t>
            </a:r>
            <a:r>
              <a:rPr b="1" i="0" lang="ja-JP" sz="900" u="none" strike="noStrike">
                <a:solidFill>
                  <a:schemeClr val="lt1"/>
                </a:solidFill>
                <a:latin typeface="Meiryo"/>
                <a:ea typeface="Meiryo"/>
                <a:cs typeface="Meiryo"/>
                <a:sym typeface="Meiryo"/>
              </a:rPr>
              <a:t>作成してください。</a:t>
            </a: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(例：「1.サーバの方式案比較」と「2.DBの方式案比較」等)</a:t>
            </a:r>
            <a:endParaRPr b="1" i="0" sz="900" u="none" strike="noStrike">
              <a:solidFill>
                <a:schemeClr val="lt1"/>
              </a:solidFill>
              <a:latin typeface="Meiryo"/>
              <a:ea typeface="Meiryo"/>
              <a:cs typeface="Meiryo"/>
              <a:sym typeface="Meiryo"/>
            </a:endParaRPr>
          </a:p>
        </p:txBody>
      </p:sp>
      <p:sp>
        <p:nvSpPr>
          <p:cNvPr id="423" name="Google Shape;423;p11"/>
          <p:cNvSpPr txBox="1"/>
          <p:nvPr/>
        </p:nvSpPr>
        <p:spPr>
          <a:xfrm>
            <a:off x="626200" y="4277000"/>
            <a:ext cx="8173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 </a:t>
            </a:r>
            <a:r>
              <a:rPr lang="ja-JP"/>
              <a:t>大きくカスタマイズする想定はなく</a:t>
            </a:r>
            <a:r>
              <a:rPr lang="ja-JP"/>
              <a:t>、</a:t>
            </a:r>
            <a:r>
              <a:rPr lang="ja-JP"/>
              <a:t>メンテナンス</a:t>
            </a:r>
            <a:r>
              <a:rPr lang="ja-JP"/>
              <a:t>・</a:t>
            </a:r>
            <a:r>
              <a:rPr lang="ja-JP"/>
              <a:t>運用・</a:t>
            </a:r>
            <a:r>
              <a:rPr lang="ja-JP"/>
              <a:t>コスト面の優位性から</a:t>
            </a:r>
            <a:r>
              <a:rPr lang="ja-JP"/>
              <a:t>ECS(Fargete)</a:t>
            </a:r>
            <a:r>
              <a:rPr lang="ja-JP"/>
              <a:t>を選定する</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1f6cf061aca_1_27"/>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顧客データのDB方式案の</a:t>
            </a:r>
            <a:r>
              <a:rPr lang="ja-JP" sz="1800">
                <a:latin typeface="Arial"/>
                <a:ea typeface="Arial"/>
                <a:cs typeface="Arial"/>
                <a:sym typeface="Arial"/>
              </a:rPr>
              <a:t>メリット・デメリット比較表</a:t>
            </a:r>
            <a:endParaRPr sz="1800">
              <a:solidFill>
                <a:srgbClr val="FF0000"/>
              </a:solidFill>
              <a:latin typeface="Arial"/>
              <a:ea typeface="Arial"/>
              <a:cs typeface="Arial"/>
              <a:sym typeface="Arial"/>
            </a:endParaRPr>
          </a:p>
        </p:txBody>
      </p:sp>
      <p:sp>
        <p:nvSpPr>
          <p:cNvPr id="430" name="Google Shape;430;g1f6cf061aca_1_27"/>
          <p:cNvSpPr/>
          <p:nvPr/>
        </p:nvSpPr>
        <p:spPr>
          <a:xfrm>
            <a:off x="1764000" y="915750"/>
            <a:ext cx="23808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Aurora</a:t>
            </a:r>
            <a:endParaRPr/>
          </a:p>
        </p:txBody>
      </p:sp>
      <p:sp>
        <p:nvSpPr>
          <p:cNvPr id="431" name="Google Shape;431;g1f6cf061aca_1_27"/>
          <p:cNvSpPr/>
          <p:nvPr/>
        </p:nvSpPr>
        <p:spPr>
          <a:xfrm>
            <a:off x="4244109" y="915750"/>
            <a:ext cx="23808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RDS</a:t>
            </a:r>
            <a:endParaRPr/>
          </a:p>
        </p:txBody>
      </p:sp>
      <p:sp>
        <p:nvSpPr>
          <p:cNvPr id="432" name="Google Shape;432;g1f6cf061aca_1_27"/>
          <p:cNvSpPr/>
          <p:nvPr/>
        </p:nvSpPr>
        <p:spPr>
          <a:xfrm>
            <a:off x="252000" y="1378006"/>
            <a:ext cx="1440000" cy="6177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433" name="Google Shape;433;g1f6cf061aca_1_27"/>
          <p:cNvSpPr/>
          <p:nvPr/>
        </p:nvSpPr>
        <p:spPr>
          <a:xfrm>
            <a:off x="828000" y="2082823"/>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700">
                <a:solidFill>
                  <a:schemeClr val="lt1"/>
                </a:solidFill>
              </a:rPr>
              <a:t>可用性</a:t>
            </a:r>
            <a:endParaRPr sz="1300"/>
          </a:p>
        </p:txBody>
      </p:sp>
      <p:sp>
        <p:nvSpPr>
          <p:cNvPr id="434" name="Google Shape;434;g1f6cf061aca_1_27"/>
          <p:cNvSpPr/>
          <p:nvPr/>
        </p:nvSpPr>
        <p:spPr>
          <a:xfrm>
            <a:off x="828000" y="2802824"/>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a:t>データ方式</a:t>
            </a:r>
            <a:endParaRPr/>
          </a:p>
        </p:txBody>
      </p:sp>
      <p:sp>
        <p:nvSpPr>
          <p:cNvPr id="435" name="Google Shape;435;g1f6cf061aca_1_27"/>
          <p:cNvSpPr/>
          <p:nvPr/>
        </p:nvSpPr>
        <p:spPr>
          <a:xfrm>
            <a:off x="828000" y="3522825"/>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200">
                <a:solidFill>
                  <a:schemeClr val="lt1"/>
                </a:solidFill>
              </a:rPr>
              <a:t>パフォーマンス</a:t>
            </a:r>
            <a:endParaRPr sz="800"/>
          </a:p>
        </p:txBody>
      </p:sp>
      <p:sp>
        <p:nvSpPr>
          <p:cNvPr id="436" name="Google Shape;436;g1f6cf061aca_1_27"/>
          <p:cNvSpPr/>
          <p:nvPr/>
        </p:nvSpPr>
        <p:spPr>
          <a:xfrm rot="5400000">
            <a:off x="-532500" y="2867323"/>
            <a:ext cx="2073000" cy="504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比較観点</a:t>
            </a:r>
            <a:endParaRPr/>
          </a:p>
        </p:txBody>
      </p:sp>
      <p:sp>
        <p:nvSpPr>
          <p:cNvPr id="437" name="Google Shape;437;g1f6cf061aca_1_27"/>
          <p:cNvSpPr/>
          <p:nvPr/>
        </p:nvSpPr>
        <p:spPr>
          <a:xfrm>
            <a:off x="1764000" y="1378008"/>
            <a:ext cx="2380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800">
                <a:solidFill>
                  <a:schemeClr val="lt1"/>
                </a:solidFill>
              </a:rPr>
              <a:t>MySQL および PostgreSQL との完全な互換性を持ち、グローバル規模で圧倒的な高パフォーマンスと可用性を実現する</a:t>
            </a:r>
            <a:endParaRPr sz="400"/>
          </a:p>
        </p:txBody>
      </p:sp>
      <p:sp>
        <p:nvSpPr>
          <p:cNvPr id="438" name="Google Shape;438;g1f6cf061aca_1_27"/>
          <p:cNvSpPr/>
          <p:nvPr/>
        </p:nvSpPr>
        <p:spPr>
          <a:xfrm>
            <a:off x="4244109" y="1378008"/>
            <a:ext cx="2380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750">
                <a:solidFill>
                  <a:srgbClr val="333333"/>
                </a:solidFill>
                <a:latin typeface="Meiryo"/>
                <a:ea typeface="Meiryo"/>
                <a:cs typeface="Meiryo"/>
                <a:sym typeface="Meiryo"/>
              </a:rPr>
              <a:t>クラウド内でデータベースのセットアップ、運用、およびスケールを簡単に行うことのできるマネージド型サービス</a:t>
            </a:r>
            <a:endParaRPr sz="1100"/>
          </a:p>
        </p:txBody>
      </p:sp>
      <p:sp>
        <p:nvSpPr>
          <p:cNvPr id="439" name="Google Shape;439;g1f6cf061aca_1_27"/>
          <p:cNvSpPr/>
          <p:nvPr/>
        </p:nvSpPr>
        <p:spPr>
          <a:xfrm>
            <a:off x="1764000" y="209800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440" name="Google Shape;440;g1f6cf061aca_1_27"/>
          <p:cNvSpPr/>
          <p:nvPr/>
        </p:nvSpPr>
        <p:spPr>
          <a:xfrm>
            <a:off x="4244109" y="209800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441" name="Google Shape;441;g1f6cf061aca_1_27"/>
          <p:cNvSpPr/>
          <p:nvPr/>
        </p:nvSpPr>
        <p:spPr>
          <a:xfrm>
            <a:off x="2210420" y="209800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200">
                <a:solidFill>
                  <a:schemeClr val="lt1"/>
                </a:solidFill>
              </a:rPr>
              <a:t>マルチリージョン可</a:t>
            </a:r>
            <a:endParaRPr sz="800"/>
          </a:p>
        </p:txBody>
      </p:sp>
      <p:sp>
        <p:nvSpPr>
          <p:cNvPr id="442" name="Google Shape;442;g1f6cf061aca_1_27"/>
          <p:cNvSpPr/>
          <p:nvPr/>
        </p:nvSpPr>
        <p:spPr>
          <a:xfrm>
            <a:off x="4690529" y="209800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200">
                <a:solidFill>
                  <a:schemeClr val="lt1"/>
                </a:solidFill>
              </a:rPr>
              <a:t>マルチリージョン不可</a:t>
            </a:r>
            <a:endParaRPr sz="1200">
              <a:solidFill>
                <a:schemeClr val="lt1"/>
              </a:solidFill>
            </a:endParaRPr>
          </a:p>
          <a:p>
            <a:pPr indent="0" lvl="0" marL="0" marR="0" rtl="0" algn="ctr">
              <a:lnSpc>
                <a:spcPct val="100000"/>
              </a:lnSpc>
              <a:spcBef>
                <a:spcPts val="0"/>
              </a:spcBef>
              <a:spcAft>
                <a:spcPts val="0"/>
              </a:spcAft>
              <a:buNone/>
            </a:pPr>
            <a:r>
              <a:rPr lang="ja-JP" sz="1200">
                <a:solidFill>
                  <a:schemeClr val="lt1"/>
                </a:solidFill>
              </a:rPr>
              <a:t>マルチAZ可</a:t>
            </a:r>
            <a:endParaRPr sz="800"/>
          </a:p>
        </p:txBody>
      </p:sp>
      <p:sp>
        <p:nvSpPr>
          <p:cNvPr id="443" name="Google Shape;443;g1f6cf061aca_1_27"/>
          <p:cNvSpPr/>
          <p:nvPr/>
        </p:nvSpPr>
        <p:spPr>
          <a:xfrm>
            <a:off x="1764000" y="279850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〇</a:t>
            </a:r>
            <a:endParaRPr sz="1800">
              <a:solidFill>
                <a:schemeClr val="lt1"/>
              </a:solidFill>
            </a:endParaRPr>
          </a:p>
        </p:txBody>
      </p:sp>
      <p:sp>
        <p:nvSpPr>
          <p:cNvPr id="444" name="Google Shape;444;g1f6cf061aca_1_27"/>
          <p:cNvSpPr/>
          <p:nvPr/>
        </p:nvSpPr>
        <p:spPr>
          <a:xfrm>
            <a:off x="4244109" y="279850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445" name="Google Shape;445;g1f6cf061aca_1_27"/>
          <p:cNvSpPr/>
          <p:nvPr/>
        </p:nvSpPr>
        <p:spPr>
          <a:xfrm>
            <a:off x="2210420" y="279850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000">
                <a:solidFill>
                  <a:schemeClr val="lt1"/>
                </a:solidFill>
              </a:rPr>
              <a:t>RDBMS</a:t>
            </a:r>
            <a:endParaRPr sz="1000">
              <a:solidFill>
                <a:schemeClr val="lt1"/>
              </a:solidFill>
            </a:endParaRPr>
          </a:p>
        </p:txBody>
      </p:sp>
      <p:sp>
        <p:nvSpPr>
          <p:cNvPr id="446" name="Google Shape;446;g1f6cf061aca_1_27"/>
          <p:cNvSpPr/>
          <p:nvPr/>
        </p:nvSpPr>
        <p:spPr>
          <a:xfrm>
            <a:off x="4690529" y="279850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000">
                <a:solidFill>
                  <a:schemeClr val="lt1"/>
                </a:solidFill>
              </a:rPr>
              <a:t>RDBMS</a:t>
            </a:r>
            <a:endParaRPr sz="1000">
              <a:solidFill>
                <a:schemeClr val="lt1"/>
              </a:solidFill>
            </a:endParaRPr>
          </a:p>
        </p:txBody>
      </p:sp>
      <p:sp>
        <p:nvSpPr>
          <p:cNvPr id="447" name="Google Shape;447;g1f6cf061aca_1_27"/>
          <p:cNvSpPr/>
          <p:nvPr/>
        </p:nvSpPr>
        <p:spPr>
          <a:xfrm>
            <a:off x="1764000" y="3522825"/>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〇</a:t>
            </a:r>
            <a:endParaRPr b="0" i="0" sz="1800" u="none" strike="noStrike">
              <a:solidFill>
                <a:schemeClr val="lt1"/>
              </a:solidFill>
              <a:latin typeface="Arial"/>
              <a:ea typeface="Arial"/>
              <a:cs typeface="Arial"/>
              <a:sym typeface="Arial"/>
            </a:endParaRPr>
          </a:p>
        </p:txBody>
      </p:sp>
      <p:sp>
        <p:nvSpPr>
          <p:cNvPr id="448" name="Google Shape;448;g1f6cf061aca_1_27"/>
          <p:cNvSpPr/>
          <p:nvPr/>
        </p:nvSpPr>
        <p:spPr>
          <a:xfrm>
            <a:off x="4244109" y="3522825"/>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b="0" i="0" sz="1800" u="none" strike="noStrike">
              <a:solidFill>
                <a:schemeClr val="lt1"/>
              </a:solidFill>
              <a:latin typeface="Arial"/>
              <a:ea typeface="Arial"/>
              <a:cs typeface="Arial"/>
              <a:sym typeface="Arial"/>
            </a:endParaRPr>
          </a:p>
        </p:txBody>
      </p:sp>
      <p:sp>
        <p:nvSpPr>
          <p:cNvPr id="449" name="Google Shape;449;g1f6cf061aca_1_27"/>
          <p:cNvSpPr/>
          <p:nvPr/>
        </p:nvSpPr>
        <p:spPr>
          <a:xfrm>
            <a:off x="2210420" y="3522825"/>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000"/>
              <a:t>最大15レプリカ作成可能でリードを10ミリ秒足らずまでパフォーマンス工場可能</a:t>
            </a:r>
            <a:endParaRPr sz="1000"/>
          </a:p>
        </p:txBody>
      </p:sp>
      <p:sp>
        <p:nvSpPr>
          <p:cNvPr id="450" name="Google Shape;450;g1f6cf061aca_1_27"/>
          <p:cNvSpPr/>
          <p:nvPr/>
        </p:nvSpPr>
        <p:spPr>
          <a:xfrm>
            <a:off x="4690529" y="3522825"/>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000"/>
              <a:t>書き込み性能は同等だが、読み込む性能は若干Aurora劣る</a:t>
            </a:r>
            <a:endParaRPr sz="1000"/>
          </a:p>
        </p:txBody>
      </p:sp>
      <p:sp>
        <p:nvSpPr>
          <p:cNvPr id="451" name="Google Shape;451;g1f6cf061aca_1_27"/>
          <p:cNvSpPr/>
          <p:nvPr/>
        </p:nvSpPr>
        <p:spPr>
          <a:xfrm>
            <a:off x="6724209" y="914210"/>
            <a:ext cx="23808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DynamoDB</a:t>
            </a:r>
            <a:endParaRPr/>
          </a:p>
        </p:txBody>
      </p:sp>
      <p:sp>
        <p:nvSpPr>
          <p:cNvPr id="452" name="Google Shape;452;g1f6cf061aca_1_27"/>
          <p:cNvSpPr/>
          <p:nvPr/>
        </p:nvSpPr>
        <p:spPr>
          <a:xfrm>
            <a:off x="6724209" y="1376467"/>
            <a:ext cx="23808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800">
                <a:solidFill>
                  <a:srgbClr val="333333"/>
                </a:solidFill>
                <a:latin typeface="Meiryo"/>
                <a:ea typeface="Meiryo"/>
                <a:cs typeface="Meiryo"/>
                <a:sym typeface="Meiryo"/>
              </a:rPr>
              <a:t>内蔵セキュリティ、継続的なバックアップ、自動化されたマルチリージョンでのレプリケーション、インメモリキャッシング、データのインポートとエクスポートツールを提供</a:t>
            </a:r>
            <a:endParaRPr sz="200">
              <a:solidFill>
                <a:schemeClr val="lt1"/>
              </a:solidFill>
            </a:endParaRPr>
          </a:p>
        </p:txBody>
      </p:sp>
      <p:sp>
        <p:nvSpPr>
          <p:cNvPr id="453" name="Google Shape;453;g1f6cf061aca_1_27"/>
          <p:cNvSpPr/>
          <p:nvPr/>
        </p:nvSpPr>
        <p:spPr>
          <a:xfrm>
            <a:off x="6724209" y="209646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454" name="Google Shape;454;g1f6cf061aca_1_27"/>
          <p:cNvSpPr/>
          <p:nvPr/>
        </p:nvSpPr>
        <p:spPr>
          <a:xfrm>
            <a:off x="7170629" y="209646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JP" sz="1200">
                <a:solidFill>
                  <a:schemeClr val="lt1"/>
                </a:solidFill>
              </a:rPr>
              <a:t>マルチリージョン可</a:t>
            </a:r>
            <a:endParaRPr sz="1200">
              <a:solidFill>
                <a:schemeClr val="lt1"/>
              </a:solidFill>
            </a:endParaRPr>
          </a:p>
        </p:txBody>
      </p:sp>
      <p:sp>
        <p:nvSpPr>
          <p:cNvPr id="455" name="Google Shape;455;g1f6cf061aca_1_27"/>
          <p:cNvSpPr/>
          <p:nvPr/>
        </p:nvSpPr>
        <p:spPr>
          <a:xfrm>
            <a:off x="6724209" y="2796968"/>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a:p>
        </p:txBody>
      </p:sp>
      <p:sp>
        <p:nvSpPr>
          <p:cNvPr id="456" name="Google Shape;456;g1f6cf061aca_1_27"/>
          <p:cNvSpPr/>
          <p:nvPr/>
        </p:nvSpPr>
        <p:spPr>
          <a:xfrm>
            <a:off x="7170629" y="2796968"/>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000">
                <a:solidFill>
                  <a:schemeClr val="lt1"/>
                </a:solidFill>
              </a:rPr>
              <a:t>NoSQL</a:t>
            </a:r>
            <a:endParaRPr sz="1000">
              <a:solidFill>
                <a:schemeClr val="lt1"/>
              </a:solidFill>
            </a:endParaRPr>
          </a:p>
          <a:p>
            <a:pPr indent="0" lvl="0" marL="0" marR="0" rtl="0" algn="ctr">
              <a:lnSpc>
                <a:spcPct val="100000"/>
              </a:lnSpc>
              <a:spcBef>
                <a:spcPts val="0"/>
              </a:spcBef>
              <a:spcAft>
                <a:spcPts val="0"/>
              </a:spcAft>
              <a:buNone/>
            </a:pPr>
            <a:r>
              <a:rPr lang="ja-JP" sz="1000">
                <a:solidFill>
                  <a:schemeClr val="lt1"/>
                </a:solidFill>
              </a:rPr>
              <a:t>構成次第</a:t>
            </a:r>
            <a:endParaRPr sz="1000">
              <a:solidFill>
                <a:schemeClr val="lt1"/>
              </a:solidFill>
            </a:endParaRPr>
          </a:p>
          <a:p>
            <a:pPr indent="0" lvl="0" marL="0" marR="0" rtl="0" algn="ctr">
              <a:lnSpc>
                <a:spcPct val="100000"/>
              </a:lnSpc>
              <a:spcBef>
                <a:spcPts val="0"/>
              </a:spcBef>
              <a:spcAft>
                <a:spcPts val="0"/>
              </a:spcAft>
              <a:buNone/>
            </a:pPr>
            <a:r>
              <a:rPr lang="ja-JP" sz="1000">
                <a:solidFill>
                  <a:schemeClr val="lt1"/>
                </a:solidFill>
              </a:rPr>
              <a:t>（インデクス数上限あり）</a:t>
            </a:r>
            <a:endParaRPr sz="1000">
              <a:solidFill>
                <a:schemeClr val="lt1"/>
              </a:solidFill>
            </a:endParaRPr>
          </a:p>
        </p:txBody>
      </p:sp>
      <p:sp>
        <p:nvSpPr>
          <p:cNvPr id="457" name="Google Shape;457;g1f6cf061aca_1_27"/>
          <p:cNvSpPr/>
          <p:nvPr/>
        </p:nvSpPr>
        <p:spPr>
          <a:xfrm>
            <a:off x="6724209" y="3521285"/>
            <a:ext cx="446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JP" sz="1800">
                <a:solidFill>
                  <a:schemeClr val="lt1"/>
                </a:solidFill>
              </a:rPr>
              <a:t>◎</a:t>
            </a:r>
            <a:endParaRPr b="0" i="0" sz="1800" u="none" strike="noStrike">
              <a:solidFill>
                <a:schemeClr val="lt1"/>
              </a:solidFill>
              <a:latin typeface="Arial"/>
              <a:ea typeface="Arial"/>
              <a:cs typeface="Arial"/>
              <a:sym typeface="Arial"/>
            </a:endParaRPr>
          </a:p>
        </p:txBody>
      </p:sp>
      <p:sp>
        <p:nvSpPr>
          <p:cNvPr id="458" name="Google Shape;458;g1f6cf061aca_1_27"/>
          <p:cNvSpPr/>
          <p:nvPr/>
        </p:nvSpPr>
        <p:spPr>
          <a:xfrm>
            <a:off x="7170629" y="3521285"/>
            <a:ext cx="19344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200">
                <a:solidFill>
                  <a:schemeClr val="lt1"/>
                </a:solidFill>
              </a:rPr>
              <a:t>数ミリ秒単位の安定したパフォーマンス</a:t>
            </a:r>
            <a:endParaRPr sz="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1f6cf061cce_0_47"/>
          <p:cNvSpPr txBox="1"/>
          <p:nvPr>
            <p:ph idx="1" type="body"/>
          </p:nvPr>
        </p:nvSpPr>
        <p:spPr>
          <a:xfrm>
            <a:off x="650929" y="1115879"/>
            <a:ext cx="7837800" cy="3347700"/>
          </a:xfrm>
          <a:prstGeom prst="rect">
            <a:avLst/>
          </a:prstGeom>
        </p:spPr>
        <p:txBody>
          <a:bodyPr anchorCtr="0" anchor="t" bIns="45700" lIns="0" spcFirstLastPara="1" rIns="91425" wrap="square" tIns="45700">
            <a:noAutofit/>
          </a:bodyPr>
          <a:lstStyle/>
          <a:p>
            <a:pPr indent="0" lvl="0" marL="0" rtl="0" algn="l">
              <a:spcBef>
                <a:spcPts val="390"/>
              </a:spcBef>
              <a:spcAft>
                <a:spcPts val="0"/>
              </a:spcAft>
              <a:buNone/>
            </a:pPr>
            <a:r>
              <a:rPr lang="ja-JP"/>
              <a:t>以下以降の資料はワーク</a:t>
            </a:r>
            <a:endParaRPr/>
          </a:p>
        </p:txBody>
      </p:sp>
      <p:sp>
        <p:nvSpPr>
          <p:cNvPr id="465" name="Google Shape;465;g1f6cf061cce_0_47"/>
          <p:cNvSpPr txBox="1"/>
          <p:nvPr>
            <p:ph type="title"/>
          </p:nvPr>
        </p:nvSpPr>
        <p:spPr>
          <a:xfrm>
            <a:off x="283351" y="259668"/>
            <a:ext cx="8517600" cy="54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2"/>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 – 記入方法サンプル</a:t>
            </a:r>
            <a:endParaRPr sz="1800">
              <a:latin typeface="Arial"/>
              <a:ea typeface="Arial"/>
              <a:cs typeface="Arial"/>
              <a:sym typeface="Arial"/>
            </a:endParaRPr>
          </a:p>
        </p:txBody>
      </p:sp>
      <p:graphicFrame>
        <p:nvGraphicFramePr>
          <p:cNvPr id="472" name="Google Shape;472;p2"/>
          <p:cNvGraphicFramePr/>
          <p:nvPr/>
        </p:nvGraphicFramePr>
        <p:xfrm>
          <a:off x="179998"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3331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932875">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lt1"/>
                        </a:buClr>
                        <a:buSzPts val="900"/>
                        <a:buFont typeface="Arial"/>
                        <a:buNone/>
                      </a:pPr>
                      <a:r>
                        <a:rPr b="0" lang="ja-JP" sz="900" u="none" cap="none" strike="noStrike">
                          <a:solidFill>
                            <a:schemeClr val="lt1"/>
                          </a:solidFill>
                          <a:latin typeface="Arial"/>
                          <a:ea typeface="Arial"/>
                          <a:cs typeface="Arial"/>
                          <a:sym typeface="Arial"/>
                        </a:rPr>
                        <a:t>Web ブラウザを通してアプリケーションへアクセスする。ユーザはアプリケーションを通して、自分の資産情報の入力・保存・参照ができる。開発が完了しているコンテナ上で動作するアプリケーションを利用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spcBef>
                          <a:spcPts val="0"/>
                        </a:spcBef>
                        <a:spcAft>
                          <a:spcPts val="0"/>
                        </a:spcAft>
                        <a:buNone/>
                      </a:pPr>
                      <a:r>
                        <a:rPr b="0" lang="ja-JP" sz="900" u="none" cap="none" strike="noStrike">
                          <a:solidFill>
                            <a:schemeClr val="lt1"/>
                          </a:solidFill>
                          <a:latin typeface="Arial"/>
                          <a:ea typeface="Arial"/>
                          <a:cs typeface="Arial"/>
                          <a:sym typeface="Arial"/>
                        </a:rPr>
                        <a:t>AWSの〜(サービス名)を利用し、サーバを構成する。</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可用性・スケーラビリティ</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473" name="Google Shape;473;p2"/>
          <p:cNvSpPr/>
          <p:nvPr/>
        </p:nvSpPr>
        <p:spPr>
          <a:xfrm rot="-5400000">
            <a:off x="1164305" y="2618398"/>
            <a:ext cx="45719" cy="2001062"/>
          </a:xfrm>
          <a:prstGeom prst="leftBrace">
            <a:avLst>
              <a:gd fmla="val 8333" name="adj1"/>
              <a:gd fmla="val 50000" name="adj2"/>
            </a:avLst>
          </a:prstGeom>
          <a:noFill/>
          <a:ln cap="flat" cmpd="sng" w="190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4" name="Google Shape;474;p2"/>
          <p:cNvSpPr/>
          <p:nvPr/>
        </p:nvSpPr>
        <p:spPr>
          <a:xfrm rot="-5400000">
            <a:off x="4098924" y="2039475"/>
            <a:ext cx="45719" cy="3204436"/>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5" name="Google Shape;475;p2"/>
          <p:cNvSpPr/>
          <p:nvPr/>
        </p:nvSpPr>
        <p:spPr>
          <a:xfrm rot="-5400000">
            <a:off x="7436562" y="2246655"/>
            <a:ext cx="45719" cy="2770699"/>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476" name="Google Shape;476;p2"/>
          <p:cNvSpPr txBox="1"/>
          <p:nvPr/>
        </p:nvSpPr>
        <p:spPr>
          <a:xfrm>
            <a:off x="124729" y="3819900"/>
            <a:ext cx="2339567" cy="646331"/>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JP" sz="1200" u="none" cap="none" strike="noStrike">
                <a:solidFill>
                  <a:srgbClr val="0070C0"/>
                </a:solidFill>
                <a:latin typeface="Arial"/>
                <a:ea typeface="Arial"/>
                <a:cs typeface="Arial"/>
                <a:sym typeface="Arial"/>
              </a:rPr>
              <a:t>区分・項目の欄は事前に記載されております。この観点をもとに検討を進めます。</a:t>
            </a:r>
            <a:endParaRPr b="0" i="0" sz="1200" u="none" cap="none" strike="noStrike">
              <a:solidFill>
                <a:srgbClr val="0070C0"/>
              </a:solidFill>
              <a:latin typeface="Arial"/>
              <a:ea typeface="Arial"/>
              <a:cs typeface="Arial"/>
              <a:sym typeface="Arial"/>
            </a:endParaRPr>
          </a:p>
        </p:txBody>
      </p:sp>
      <p:sp>
        <p:nvSpPr>
          <p:cNvPr id="477" name="Google Shape;477;p2"/>
          <p:cNvSpPr txBox="1"/>
          <p:nvPr/>
        </p:nvSpPr>
        <p:spPr>
          <a:xfrm>
            <a:off x="2557610" y="3772179"/>
            <a:ext cx="3166391" cy="646331"/>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JP" sz="1200" u="none" cap="none" strike="noStrike">
                <a:solidFill>
                  <a:srgbClr val="FF0000"/>
                </a:solidFill>
                <a:latin typeface="Arial"/>
                <a:ea typeface="Arial"/>
                <a:cs typeface="Arial"/>
                <a:sym typeface="Arial"/>
              </a:rPr>
              <a:t>システム要件の欄は空白のため、受講者が課題を読み込み、自分で要件を整理する必要があります。</a:t>
            </a:r>
            <a:endParaRPr b="0" i="0" sz="1200" u="none" cap="none" strike="noStrike">
              <a:solidFill>
                <a:srgbClr val="FF0000"/>
              </a:solidFill>
              <a:latin typeface="Arial"/>
              <a:ea typeface="Arial"/>
              <a:cs typeface="Arial"/>
              <a:sym typeface="Arial"/>
            </a:endParaRPr>
          </a:p>
        </p:txBody>
      </p:sp>
      <p:sp>
        <p:nvSpPr>
          <p:cNvPr id="478" name="Google Shape;478;p2"/>
          <p:cNvSpPr txBox="1"/>
          <p:nvPr/>
        </p:nvSpPr>
        <p:spPr>
          <a:xfrm>
            <a:off x="6145951" y="3759033"/>
            <a:ext cx="2873375" cy="78483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JP" sz="1200" u="none" cap="none" strike="noStrike">
                <a:solidFill>
                  <a:srgbClr val="FF0000"/>
                </a:solidFill>
                <a:latin typeface="Arial"/>
                <a:ea typeface="Arial"/>
                <a:cs typeface="Arial"/>
                <a:sym typeface="Arial"/>
              </a:rPr>
              <a:t>設計方針の欄は空白のため、受講者は各システム要件に対応する解決策を設計する必要があります。</a:t>
            </a:r>
            <a:br>
              <a:rPr b="0" i="0" lang="ja-JP" sz="1200" u="none" cap="none" strike="noStrike">
                <a:solidFill>
                  <a:srgbClr val="FF0000"/>
                </a:solidFill>
                <a:latin typeface="Arial"/>
                <a:ea typeface="Arial"/>
                <a:cs typeface="Arial"/>
                <a:sym typeface="Arial"/>
              </a:rPr>
            </a:br>
            <a:endParaRPr b="0" i="0" sz="900" u="none" cap="none" strike="noStrike">
              <a:solidFill>
                <a:srgbClr val="FF0000"/>
              </a:solidFill>
              <a:latin typeface="Arial"/>
              <a:ea typeface="Arial"/>
              <a:cs typeface="Arial"/>
              <a:sym typeface="Arial"/>
            </a:endParaRPr>
          </a:p>
        </p:txBody>
      </p:sp>
      <p:sp>
        <p:nvSpPr>
          <p:cNvPr id="479" name="Google Shape;479;p2"/>
          <p:cNvSpPr/>
          <p:nvPr/>
        </p:nvSpPr>
        <p:spPr>
          <a:xfrm>
            <a:off x="4212000" y="4466231"/>
            <a:ext cx="3528000" cy="553519"/>
          </a:xfrm>
          <a:prstGeom prst="wedgeRectCallout">
            <a:avLst>
              <a:gd fmla="val 26736" name="adj1"/>
              <a:gd fmla="val -70306" name="adj2"/>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ja-JP" sz="800" u="none" cap="none" strike="noStrike">
                <a:solidFill>
                  <a:schemeClr val="dk1"/>
                </a:solidFill>
                <a:latin typeface="Arial"/>
                <a:ea typeface="Arial"/>
                <a:cs typeface="Arial"/>
                <a:sym typeface="Arial"/>
              </a:rPr>
              <a:t>本記載内容に基づいて、後日AWS社にて設計に対する採点を実施します。そのため、設計方針については検討した内容を詳細に記載いただくようお願いします。枠が足りない場合には適宜スライド数を増やしていただいて問題ございません。</a:t>
            </a:r>
            <a:endParaRPr b="0" i="0" sz="800" u="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3"/>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486" name="Google Shape;486;p3"/>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620600"/>
                <a:gridCol w="764675"/>
                <a:gridCol w="5111700"/>
                <a:gridCol w="2287025"/>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Web ブラウザを通してアプリケーションへアクセスする。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・ユーザはアプリケーションを通して、自分の資産情報の入力・保存・参照ができる。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・開発が完了しているコンテナ上で動作するアプリケーションを利用する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・要件を実現できる方式が複数ある場合は、より簡素・安価な方式</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【実行環境】ECS</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【画面】EC2、S3</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【登録方法】EC2、Lambda</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【保存場所】S3、DynamoDB、RDB</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【セキュリティ】KMS</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・初回アクセス時は、氏名やメールアドレス、生年月日などの情報と、ログインパスワードをシステムに登録</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・２回目以降のアクセスでは、ログイン画面でメールアドレスとログインパスワードを入力し、認証されるとアプリケーションにアクセスすることができます</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・ユーザ登録者数や最終ログイン時刻の保管</a:t>
                      </a:r>
                      <a:endParaRPr sz="900">
                        <a:solidFill>
                          <a:schemeClr val="lt1"/>
                        </a:solidFill>
                        <a:latin typeface="Arial"/>
                        <a:ea typeface="Arial"/>
                        <a:cs typeface="Arial"/>
                        <a:sym typeface="Arial"/>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【登録方法】EC2、Lambda</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【認証】？？？</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【その他】ログ登録</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・利用者は、口座番号を登録し、身分証明書画像をアップロードすることで追加サービスの適用を申請することができ</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・追加サービスの申請完了時および承認完了時、登録されたメールアドレスに対して通知メールが発行</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・追加サービスが承認されると、システムに口座情報や取引情報が反映され、より高度な資産管理サービスを利用することができる</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・利用者が追加サービス申請を行うと、業務担当者に通知</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・追加サービスの承認にあたり、利用者が登録した情報やアップロードしたファイルにアクセスし内容を確認。問題なければ当該利用者を追加サービス有効化済ユーザとして登録</a:t>
                      </a:r>
                      <a:endParaRPr sz="900">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【利用者用画面】</a:t>
                      </a:r>
                      <a:r>
                        <a:rPr lang="ja-JP" sz="900">
                          <a:solidFill>
                            <a:schemeClr val="lt1"/>
                          </a:solidFill>
                          <a:latin typeface="Arial"/>
                          <a:ea typeface="Arial"/>
                          <a:cs typeface="Arial"/>
                          <a:sym typeface="Arial"/>
                        </a:rPr>
                        <a:t>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【業務担当用画面】</a:t>
                      </a:r>
                      <a:r>
                        <a:rPr lang="ja-JP" sz="900">
                          <a:solidFill>
                            <a:schemeClr val="lt1"/>
                          </a:solidFill>
                          <a:latin typeface="Arial"/>
                          <a:ea typeface="Arial"/>
                          <a:cs typeface="Arial"/>
                          <a:sym typeface="Arial"/>
                        </a:rPr>
                        <a:t>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【アップロード方法】</a:t>
                      </a:r>
                      <a:r>
                        <a:rPr lang="ja-JP" sz="900">
                          <a:solidFill>
                            <a:schemeClr val="lt1"/>
                          </a:solidFill>
                          <a:latin typeface="Arial"/>
                          <a:ea typeface="Arial"/>
                          <a:cs typeface="Arial"/>
                          <a:sym typeface="Arial"/>
                        </a:rPr>
                        <a:t>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【利用者連絡方法】SNS</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【業務担当者連絡方法】SQS⇒SNS</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a:t>
                      </a:r>
                      <a:endParaRPr sz="900">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社内向け管理者画面</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・ダッシュボードなどを通じてシステムの稼働状況を確認</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・システムに障害、セキュリティインシデントが発生した場合、システム管理者に通知される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・収集・保管されたログを参照出来て、その他、利用者やシステム管理者、業務担当者がシステムにアクセスした形跡を保管</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【ダッシュボード】QuickSight</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【システム障害連絡】CloudWatch ⇒SNS、Route53 のヘルスチェック、</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【社内】</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システムのURL</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・カスタムドメイン(例：xxxassetstatus.com)を利用する方式</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・AWSクラウド内からインターネットへの通信については、URL フィルタリングによるアクセス制御をする対策</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accen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493" name="Google Shape;493;p4"/>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可用性・スケーラビリティ</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・特定要素の単一障害により一般ユーザテストが中断しないよう、構成要素を冗長化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・一般ユーザテストでは潤沢な性能を必要としませんが、本番化を想定しアクセス数の増加に応じたスケールアップ／スケールアウトが可能な構成</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・利用者が登録したデータは毎日自動でバックアップ（利用者の認証情報(ID/PASSWORD)に対するバックアップの考慮は不要）</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・転送中および保管時の両面でデータの安全性を保つ対策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インフラ保護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・パッチ適用やソフトウェアの脆弱性診断など、サーバーやアプリケーションを保護する対策</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00" name="Google Shape;500;p5"/>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ネットワーク保護</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・ファイアウォールなど、ネットワークを保護する対策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・システム管理者、業務担当者向けのシステムについては、社内拠点用のグローバル IP アドレス以外からのアクセスを遮断</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・クラウド内の通信については、可能な限りインターネットを経由しない（パブリックＩＰアドレスを使用しない）通信経路</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・ＡＷＳクラウド内からインターネットへの通信については、URL フィルタリングによるアクセス制</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御をする対策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ログの収集・保管</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07" name="Google Shape;507;p6"/>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システム運行状況の把握</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・クラウド利用料金が一定値を超えた場合、業務担当者に通知</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システム利用状況の確認</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None/>
                      </a:pPr>
                      <a:r>
                        <a:rPr lang="ja-JP" sz="900">
                          <a:solidFill>
                            <a:schemeClr val="lt1"/>
                          </a:solidFill>
                          <a:latin typeface="Arial"/>
                          <a:ea typeface="Arial"/>
                          <a:cs typeface="Arial"/>
                          <a:sym typeface="Arial"/>
                        </a:rPr>
                        <a:t>一般ユーザテストでは定期的な利用状況の確認や、追加サービスの申請処理を本番同様に実施します</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【】CloudWatch</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運用業務タスク負荷軽減</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・一般ユーザテスト用の環境は可能な限り運用作業を自動化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161402dd60_0_53"/>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131" name="Google Shape;131;g2161402dd60_0_53"/>
          <p:cNvGraphicFramePr/>
          <p:nvPr/>
        </p:nvGraphicFramePr>
        <p:xfrm>
          <a:off x="25" y="555752"/>
          <a:ext cx="3000000" cy="3000000"/>
        </p:xfrm>
        <a:graphic>
          <a:graphicData uri="http://schemas.openxmlformats.org/drawingml/2006/table">
            <a:tbl>
              <a:tblPr bandRow="1" firstRow="1">
                <a:noFill/>
                <a:tableStyleId>{D73C66B7-E9F0-42A5-9778-207DF549CD0D}</a:tableStyleId>
              </a:tblPr>
              <a:tblGrid>
                <a:gridCol w="398600"/>
                <a:gridCol w="668925"/>
                <a:gridCol w="5934575"/>
                <a:gridCol w="2141900"/>
              </a:tblGrid>
              <a:tr h="3657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0100">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WWWからアクセス可能。</a:t>
                      </a:r>
                      <a:r>
                        <a:rPr lang="ja-JP" sz="900">
                          <a:solidFill>
                            <a:schemeClr val="lt1"/>
                          </a:solidFill>
                          <a:latin typeface="Arial"/>
                          <a:ea typeface="Arial"/>
                          <a:cs typeface="Arial"/>
                          <a:sym typeface="Arial"/>
                        </a:rPr>
                        <a:t>Web ブラウザを通してアプリケーションへアクセスする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・ユーザはアプリケーションを通して、自分の資産情報の入力・保存・参照ができる。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・開発が完了しているコンテナ上で動作するアプリケーションを利用する</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【実行環境】ECS(</a:t>
                      </a:r>
                      <a:r>
                        <a:rPr lang="ja-JP" sz="900">
                          <a:solidFill>
                            <a:schemeClr val="lt1"/>
                          </a:solidFill>
                          <a:latin typeface="Arial"/>
                          <a:ea typeface="Arial"/>
                          <a:cs typeface="Arial"/>
                          <a:sym typeface="Arial"/>
                        </a:rPr>
                        <a:t>Fargate)＋ALB</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【資産情報】Aurora</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01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・初回アクセス時は、氏名やメールアドレス、生年月日などの情報と、ログインパスワードをシステムに登録</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・２回目以降のアクセスは、ログイン画面でメールアドレスとログインパスワードを入力し、認証されるとアプリケーションにアクセス</a:t>
                      </a:r>
                      <a:r>
                        <a:rPr lang="ja-JP" sz="900">
                          <a:solidFill>
                            <a:schemeClr val="lt1"/>
                          </a:solidFill>
                          <a:latin typeface="Arial"/>
                          <a:ea typeface="Arial"/>
                          <a:cs typeface="Arial"/>
                          <a:sym typeface="Arial"/>
                        </a:rPr>
                        <a:t>可能</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・ユーザ登録者数や最終ログイン時刻の保管。</a:t>
                      </a:r>
                      <a:r>
                        <a:rPr lang="ja-JP" sz="900">
                          <a:solidFill>
                            <a:schemeClr val="lt1"/>
                          </a:solidFill>
                          <a:latin typeface="Arial"/>
                          <a:ea typeface="Arial"/>
                          <a:cs typeface="Arial"/>
                          <a:sym typeface="Arial"/>
                        </a:rPr>
                        <a:t>利用者数1000人想定。本番稼働は5万人見込む。</a:t>
                      </a:r>
                      <a:endParaRPr sz="900">
                        <a:solidFill>
                          <a:schemeClr val="lt1"/>
                        </a:solidFill>
                        <a:latin typeface="Arial"/>
                        <a:ea typeface="Arial"/>
                        <a:cs typeface="Arial"/>
                        <a:sym typeface="Arial"/>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登録・</a:t>
                      </a:r>
                      <a:r>
                        <a:rPr lang="ja-JP" sz="900">
                          <a:solidFill>
                            <a:schemeClr val="lt1"/>
                          </a:solidFill>
                          <a:latin typeface="Arial"/>
                          <a:ea typeface="Arial"/>
                          <a:cs typeface="Arial"/>
                          <a:sym typeface="Arial"/>
                        </a:rPr>
                        <a:t>認証・</a:t>
                      </a:r>
                      <a:r>
                        <a:rPr lang="ja-JP" sz="900">
                          <a:solidFill>
                            <a:schemeClr val="lt1"/>
                          </a:solidFill>
                          <a:latin typeface="Arial"/>
                          <a:ea typeface="Arial"/>
                          <a:cs typeface="Arial"/>
                          <a:sym typeface="Arial"/>
                        </a:rPr>
                        <a:t>ログ・セキュリティ</a:t>
                      </a:r>
                      <a:r>
                        <a:rPr lang="ja-JP" sz="900">
                          <a:solidFill>
                            <a:schemeClr val="lt1"/>
                          </a:solidFill>
                          <a:latin typeface="Arial"/>
                          <a:ea typeface="Arial"/>
                          <a:cs typeface="Arial"/>
                          <a:sym typeface="Arial"/>
                        </a:rPr>
                        <a:t>】Cognito</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【ユーザー状態管理】DynamoDB</a:t>
                      </a:r>
                      <a:endParaRPr sz="900">
                        <a:solidFill>
                          <a:schemeClr val="lt1"/>
                        </a:solidFill>
                        <a:latin typeface="Arial"/>
                        <a:ea typeface="Arial"/>
                        <a:cs typeface="Arial"/>
                        <a:sym typeface="Arial"/>
                      </a:endParaRPr>
                    </a:p>
                  </a:txBody>
                  <a:tcPr marT="45725" marB="45725" marR="91450" marL="91450" anchor="ctr"/>
                </a:tc>
              </a:tr>
              <a:tr h="63085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【利用者】</a:t>
                      </a:r>
                      <a:endParaRPr sz="8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・利用者は、口座番号を登録し、身分証明書画像をアップロードすることで追加サービスの適用を申請</a:t>
                      </a:r>
                      <a:endParaRPr sz="8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・追加サービスの申請完了時および承認完了時、登録されたメールアドレスに対して通知メールが発行</a:t>
                      </a:r>
                      <a:endParaRPr sz="8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・追加サービス承認後、システムに口座情報や取引情報が反映され、より高度な資産管理サービスを利用</a:t>
                      </a:r>
                      <a:r>
                        <a:rPr lang="ja-JP" sz="800">
                          <a:solidFill>
                            <a:schemeClr val="lt1"/>
                          </a:solidFill>
                          <a:latin typeface="Arial"/>
                          <a:ea typeface="Arial"/>
                          <a:cs typeface="Arial"/>
                          <a:sym typeface="Arial"/>
                        </a:rPr>
                        <a:t>可能</a:t>
                      </a:r>
                      <a:endParaRPr sz="8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【業務担当】</a:t>
                      </a:r>
                      <a:endParaRPr sz="8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・利用者が追加サービス申請を行うと、業務担当者に通知</a:t>
                      </a:r>
                      <a:endParaRPr sz="8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・追加サービスの承認にあたり、利用者が登録した情報やアップロードしたファイルにアクセスし内容を確認。問題なければ当該利用者を追加サービス有効化済ユーザとして登録</a:t>
                      </a:r>
                      <a:endParaRPr sz="800">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  </a:t>
                      </a:r>
                      <a:r>
                        <a:rPr lang="ja-JP" sz="800">
                          <a:solidFill>
                            <a:schemeClr val="lt1"/>
                          </a:solidFill>
                          <a:latin typeface="Arial"/>
                          <a:ea typeface="Arial"/>
                          <a:cs typeface="Arial"/>
                          <a:sym typeface="Arial"/>
                        </a:rPr>
                        <a:t>【画像保存場所】S3</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【口座番号保存】Aurora</a:t>
                      </a:r>
                      <a:endParaRPr sz="8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【業務担当者連絡方法】S3イベント⇒Lambda⇒SQS⇒SNS(内部)</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【利用者連絡方法(</a:t>
                      </a:r>
                      <a:r>
                        <a:rPr lang="ja-JP" sz="800">
                          <a:solidFill>
                            <a:schemeClr val="lt1"/>
                          </a:solidFill>
                          <a:latin typeface="Arial"/>
                          <a:ea typeface="Arial"/>
                          <a:cs typeface="Arial"/>
                          <a:sym typeface="Arial"/>
                        </a:rPr>
                        <a:t>申請時</a:t>
                      </a:r>
                      <a:r>
                        <a:rPr lang="ja-JP" sz="800">
                          <a:solidFill>
                            <a:schemeClr val="lt1"/>
                          </a:solidFill>
                          <a:latin typeface="Arial"/>
                          <a:ea typeface="Arial"/>
                          <a:cs typeface="Arial"/>
                          <a:sym typeface="Arial"/>
                        </a:rPr>
                        <a:t>)】</a:t>
                      </a:r>
                      <a:r>
                        <a:rPr lang="ja-JP" sz="800">
                          <a:solidFill>
                            <a:schemeClr val="lt1"/>
                          </a:solidFill>
                          <a:latin typeface="Arial"/>
                          <a:ea typeface="Arial"/>
                          <a:cs typeface="Arial"/>
                          <a:sym typeface="Arial"/>
                        </a:rPr>
                        <a:t>S3イベント ⇒ Lambda ⇒</a:t>
                      </a:r>
                      <a:r>
                        <a:rPr lang="ja-JP" sz="800">
                          <a:solidFill>
                            <a:schemeClr val="lt1"/>
                          </a:solidFill>
                          <a:latin typeface="Arial"/>
                          <a:ea typeface="Arial"/>
                          <a:cs typeface="Arial"/>
                          <a:sym typeface="Arial"/>
                        </a:rPr>
                        <a:t>SES</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【利用者連絡方法(承認時)】Lambda ⇒ SES</a:t>
                      </a:r>
                      <a:endParaRPr sz="800">
                        <a:solidFill>
                          <a:schemeClr val="lt1"/>
                        </a:solidFill>
                        <a:latin typeface="Arial"/>
                        <a:ea typeface="Arial"/>
                        <a:cs typeface="Arial"/>
                        <a:sym typeface="Arial"/>
                      </a:endParaRPr>
                    </a:p>
                  </a:txBody>
                  <a:tcPr marT="45725" marB="45725" marR="91450" marL="91450" anchor="ctr">
                    <a:solidFill>
                      <a:srgbClr val="F2F2F2"/>
                    </a:solidFill>
                  </a:tcPr>
                </a:tc>
              </a:tr>
              <a:tr h="642825">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社内向け管理者画面</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・ダッシュボードなどを通じてシステムの稼働状況を確認</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・システムに障害、セキュリティインシデントが発生した場合、システム管理者に通知される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・収集・保管されたログを参照出来て、その他、利用者やシステム管理者、業務担当者がシステムにアクセスした形跡を保管</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【ダッシュボード】</a:t>
                      </a:r>
                      <a:r>
                        <a:rPr lang="ja-JP" sz="800">
                          <a:solidFill>
                            <a:schemeClr val="lt1"/>
                          </a:solidFill>
                          <a:latin typeface="Arial"/>
                          <a:ea typeface="Arial"/>
                          <a:cs typeface="Arial"/>
                          <a:sym typeface="Arial"/>
                        </a:rPr>
                        <a:t>Amplify(業務担当者)、CloudWatch(システム管理者)</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【システム障害連絡】</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・ECS ⇒ CloudWatch ⇒ SNS</a:t>
                      </a:r>
                      <a:endParaRPr sz="800">
                        <a:solidFill>
                          <a:schemeClr val="lt1"/>
                        </a:solidFill>
                        <a:latin typeface="Arial"/>
                        <a:ea typeface="Arial"/>
                        <a:cs typeface="Arial"/>
                        <a:sym typeface="Arial"/>
                      </a:endParaRPr>
                    </a:p>
                    <a:p>
                      <a:pPr indent="0" lvl="0" marL="57150" rtl="0" algn="l">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a:t>
                      </a:r>
                      <a:r>
                        <a:rPr lang="ja-JP" sz="800">
                          <a:solidFill>
                            <a:schemeClr val="lt1"/>
                          </a:solidFill>
                          <a:latin typeface="Arial"/>
                          <a:ea typeface="Arial"/>
                          <a:cs typeface="Arial"/>
                          <a:sym typeface="Arial"/>
                        </a:rPr>
                        <a:t>Route53 のヘルスチェック ⇒ CloudWatch ⇒ SNS</a:t>
                      </a:r>
                      <a:endParaRPr sz="8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【セキュリティインシデント】</a:t>
                      </a:r>
                      <a:endParaRPr sz="800">
                        <a:solidFill>
                          <a:schemeClr val="lt1"/>
                        </a:solidFill>
                        <a:latin typeface="Arial"/>
                        <a:ea typeface="Arial"/>
                        <a:cs typeface="Arial"/>
                        <a:sym typeface="Arial"/>
                      </a:endParaRPr>
                    </a:p>
                    <a:p>
                      <a:pPr indent="0" lvl="0" marL="57150" marR="0" rtl="0" algn="l">
                        <a:lnSpc>
                          <a:spcPct val="100000"/>
                        </a:lnSpc>
                        <a:spcBef>
                          <a:spcPts val="0"/>
                        </a:spcBef>
                        <a:spcAft>
                          <a:spcPts val="0"/>
                        </a:spcAft>
                        <a:buClr>
                          <a:schemeClr val="dk1"/>
                        </a:buClr>
                        <a:buSzPts val="900"/>
                        <a:buFont typeface="Arial"/>
                        <a:buNone/>
                      </a:pPr>
                      <a:r>
                        <a:rPr lang="ja-JP" sz="800">
                          <a:solidFill>
                            <a:schemeClr val="lt1"/>
                          </a:solidFill>
                          <a:latin typeface="Arial"/>
                          <a:ea typeface="Arial"/>
                          <a:cs typeface="Arial"/>
                          <a:sym typeface="Arial"/>
                        </a:rPr>
                        <a:t>GuardDuty、</a:t>
                      </a:r>
                      <a:r>
                        <a:rPr lang="ja-JP" sz="800">
                          <a:solidFill>
                            <a:schemeClr val="lt1"/>
                          </a:solidFill>
                          <a:latin typeface="Arial"/>
                          <a:ea typeface="Arial"/>
                          <a:cs typeface="Arial"/>
                          <a:sym typeface="Arial"/>
                        </a:rPr>
                        <a:t>WAF、ECR</a:t>
                      </a:r>
                      <a:endParaRPr sz="8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システムのURL</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・カスタムドメイン(例：xxxassetstatus.com)を利用する方式</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・AWSクラウド内からインターネットへの通信については、URL フィルタリングによるアクセス制御をする対策</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【カスタムドメインの利用】Root53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【URLフィルタリング】WAF</a:t>
                      </a:r>
                      <a:endParaRPr sz="900">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514" name="Google Shape;514;p7"/>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① </a:t>
                      </a:r>
                      <a:r>
                        <a:rPr b="1" baseline="30000" i="0" lang="ja-JP" sz="900" u="none" cap="none" strike="noStrike">
                          <a:solidFill>
                            <a:srgbClr val="232E3E"/>
                          </a:solidFill>
                          <a:latin typeface="Arial"/>
                          <a:ea typeface="Arial"/>
                          <a:cs typeface="Arial"/>
                          <a:sym typeface="Arial"/>
                        </a:rPr>
                        <a:t>*1</a:t>
                      </a:r>
                      <a:endParaRPr b="1" baseline="3000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オンプレミスデータセンター</a:t>
                      </a:r>
                      <a:endParaRPr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との接続</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・、システム管理者、業務担当者向けのシステムに対して社内拠点以外からのアクセスを遮断する対策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②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大規模障害に向けた</a:t>
                      </a:r>
                      <a:endParaRPr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・大規模災害に備えて、顧客データのバックアップを遠隔地域に保管。マルチリージョン構成でデータの遠隔保管</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515" name="Google Shape;515;p7"/>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522" name="Google Shape;522;p8"/>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③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開発環境と本番環境の</a:t>
                      </a:r>
                      <a:endParaRPr/>
                    </a:p>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スムーズな連携</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・お客様フィードバックに応じ迅速にアップデート。テスト済みのアップデートをテスト環境、ステージング環境、および本番環境へ迅速に反映する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④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高度なセキュリティ対策</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・個人情報や口座情報を扱うため、高度なセキュリティ監視が必要です。アプリケーションに含まれる脆弱性や脅威をモニタリングする方法</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・DDoS 攻撃に備えて、CDN の利用、同一 IP アドレスからのリクエストのレート制限、オリジンサーバーの保護等の対策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・なお、CDN を経由せずにオリジンサーバに対して直接アクセスすることを防止する仕組み</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523" name="Google Shape;523;p8"/>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
        <p:nvSpPr>
          <p:cNvPr id="524" name="Google Shape;524;p8"/>
          <p:cNvSpPr txBox="1"/>
          <p:nvPr/>
        </p:nvSpPr>
        <p:spPr>
          <a:xfrm>
            <a:off x="621975" y="2985500"/>
            <a:ext cx="749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要件のうち、ここを変えれば／無くせば、より良い実装が可能である、というポイントがあれば、該当する要件と想定される要件見直し後の実装について提案</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1f6cf061cce_0_1"/>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31" name="Google Shape;531;g1f6cf061cce_0_1"/>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382900"/>
                <a:gridCol w="609100"/>
                <a:gridCol w="5794725"/>
                <a:gridCol w="1997275"/>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・WWWからアクセス可能。Web ブラウザを通してアプリケーションへアクセスする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・ユーザはアプリケーションを通して、自分の資産情報の入力・保存・参照ができる。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・開発が完了しているコンテナ上で動作するアプリケーションを利用する</a:t>
                      </a:r>
                      <a:endParaRPr sz="900">
                        <a:solidFill>
                          <a:schemeClr val="lt1"/>
                        </a:solidFill>
                        <a:latin typeface="Arial"/>
                        <a:ea typeface="Arial"/>
                        <a:cs typeface="Arial"/>
                        <a:sym typeface="Arial"/>
                      </a:endParaRPr>
                    </a:p>
                    <a:p>
                      <a:pPr indent="0" lvl="0" marL="0" rtl="0" algn="l">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・要件を実現できる方式が複数ある場合は、より簡素・安価な方式</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【実行環境】EKS or ECS（Fargate or EC2）</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【画面】EC2、S3</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【登録方法】EC2、Lambda、Cognito</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【保存場所】S3、DynamoDB、RDB、Aurora</a:t>
                      </a:r>
                      <a:endParaRPr sz="900">
                        <a:solidFill>
                          <a:schemeClr val="lt1"/>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【セキュリティ】KMS</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・初回アクセス時は、氏名やメールアドレス、生年月日などの情報と、ログインパスワードをシステムに登録</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・２回目以降のアクセスでは、ログイン画面でメールアドレスとログインパスワードを入力し、認証されるとアプリケーションにアクセスすることができます</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・ユーザ登録者数や最終ログイン時刻の保管</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・利用者数1000人想定。本番稼働はXXXX人見込む。</a:t>
                      </a:r>
                      <a:endParaRPr sz="900">
                        <a:solidFill>
                          <a:schemeClr val="lt1"/>
                        </a:solidFill>
                        <a:latin typeface="Arial"/>
                        <a:ea typeface="Arial"/>
                        <a:cs typeface="Arial"/>
                        <a:sym typeface="Arial"/>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【登録方法】EC2、Lambda</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【登録・認証・ログ・セキュリティ】Cognito</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【その他】ログ登録</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・利用者は、口座番号を登録し、身分証明書画像をアップロードすることで追加サービスの適用を申請できる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・追加サービスの申請完了時および承認完了時、登録されたメールアドレスに対して通知メールが発行</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・追加サービスが承認されると、システムに口座情報や取引情報が反映され、より高度な資産管理サービスを利用することができる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【業務担当】</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・利用者が追加サービス申請を行うと、業務担当者に通知</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・追加サービスの承認にあたり、利用者が登録した情報やアップロードしたファイルにアクセスし内容を確認。問題なければ当該利用者を追加サービス有効化済ユーザとして登録</a:t>
                      </a:r>
                      <a:endParaRPr sz="900">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【利用者用画面】EC2、S3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【業務担当用画面】EC2、S3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【アップロード方法】EC2、S3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【画像保存場所】EBS、S3</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【口座番号保存】DynamoDB、RDB、Aurora</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【業務担当者連絡方法】S3イベント⇒SQS⇒SNS(内部) or SMS</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【利用者連絡方法】SNS⇒SES</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a:t>
                      </a:r>
                      <a:endParaRPr sz="900">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社内向け管理者画面</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・ダッシュボードなどを通じてシステムの稼働状況を確認</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・システムに障害、セキュリティインシデントが発生した場合、システム管理者に通知される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・収集・保管されたログを参照出来て、その他、利用者やシステム管理者、業務担当者がシステムにアクセスした形跡を保管</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【ダッシュボード】QuickSight、EC2、CloudWatch</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【システム障害連絡】CloudWatch ⇒SNS、Route53 のヘルスチェック、GuardDuty（ネットワーク）、EventBridge、アプリケーションログはCloudWatch、コンテナのセキュリティ</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【社内】</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システムのURL</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・カスタムドメイン(例：xxxassetstatus.com)を利用する方式</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・AWSクラウド内からインターネットへの通信については、URL フィルタリングによるアクセス制御をする対策</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accen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161402dd60_0_59"/>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38" name="Google Shape;538;g2161402dd60_0_59"/>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可用性・スケーラビリティ</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・特定要素の単一障害により一般ユーザテストが中断しないよう、構成要素を冗長化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・一般ユーザテストでは潤沢な性能を必要とし</a:t>
                      </a:r>
                      <a:r>
                        <a:rPr lang="ja-JP" sz="900">
                          <a:solidFill>
                            <a:schemeClr val="lt1"/>
                          </a:solidFill>
                          <a:latin typeface="Arial"/>
                          <a:ea typeface="Arial"/>
                          <a:cs typeface="Arial"/>
                          <a:sym typeface="Arial"/>
                        </a:rPr>
                        <a:t>ないが</a:t>
                      </a:r>
                      <a:r>
                        <a:rPr lang="ja-JP" sz="900">
                          <a:solidFill>
                            <a:schemeClr val="lt1"/>
                          </a:solidFill>
                          <a:latin typeface="Arial"/>
                          <a:ea typeface="Arial"/>
                          <a:cs typeface="Arial"/>
                          <a:sym typeface="Arial"/>
                        </a:rPr>
                        <a:t>、本番化を想定しアクセス数の増加に応じたスケールアップ／スケールアウトが可能な構成</a:t>
                      </a:r>
                      <a:r>
                        <a:rPr lang="ja-JP" sz="900">
                          <a:solidFill>
                            <a:schemeClr val="lt1"/>
                          </a:solidFill>
                          <a:latin typeface="Arial"/>
                          <a:ea typeface="Arial"/>
                          <a:cs typeface="Arial"/>
                          <a:sym typeface="Arial"/>
                        </a:rPr>
                        <a:t>とする</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【冗長化】AZ構成、マルチリージョン</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・利用者が登録したデータは毎日自動でバックアップ（利用者の認証情報(ID/PASSWORD)に対するバックアップの考慮は不要）</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【バックアップ】Auroraの自動バックアップ（35日指定）</a:t>
                      </a:r>
                      <a:endParaRPr b="0" sz="900" u="none" cap="none" strike="noStrike">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・転送中および保管時の両面でデータの安全性を保つ対策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【転送中】ACM</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【データ保存】KMS</a:t>
                      </a:r>
                      <a:endParaRPr sz="900">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インフラ保護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・パッチ適用やソフトウェアの脆弱性診断など、サーバーやアプリケーションを保護する対策</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161402dd60_0_65"/>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45" name="Google Shape;545;g2161402dd60_0_65"/>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ネットワーク保護</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・ファイアウォールなど、ネットワークを保護する対策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・システム管理者、業務担当者向けのシステムについては、社内拠点用のグローバル IP アドレス以外からのアクセスを遮断</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・クラウド内の通信については、可能な限りインターネットを経由しない（パブリックＩＰアドレスを使用しない）通信経路</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・ＡＷＳクラウド内からインターネットへの通信については、URL フィルタリングによるアクセス制御をする対策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ログの収集・保管</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収集・保管されたログを参照出来て、その他、利用者やシステム管理者、業務担当者がシステムにアクセスした形跡を保管</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61402dd60_0_71"/>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552" name="Google Shape;552;g2161402dd60_0_71"/>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システム運行状況の把握</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・ダッシュボードなどを通じてシステムの稼働状況を確認</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・システムに障害、セキュリティインシデントが発生した場合、システム管理者に通知される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システム利用状況の確認</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一般ユーザテストでは定期的な利用状況の確認や、追加サービスの申請処理を本番同様に実施します</a:t>
                      </a:r>
                      <a:endParaRPr sz="900">
                        <a:solidFill>
                          <a:schemeClr val="lt1"/>
                        </a:solidFill>
                        <a:latin typeface="Arial"/>
                        <a:ea typeface="Arial"/>
                        <a:cs typeface="Arial"/>
                        <a:sym typeface="Arial"/>
                      </a:endParaRPr>
                    </a:p>
                    <a:p>
                      <a:pPr indent="0" lvl="0" marL="0" rtl="0" algn="l">
                        <a:spcBef>
                          <a:spcPts val="0"/>
                        </a:spcBef>
                        <a:spcAft>
                          <a:spcPts val="0"/>
                        </a:spcAft>
                        <a:buNone/>
                      </a:pPr>
                      <a:r>
                        <a:rPr lang="ja-JP" sz="900">
                          <a:solidFill>
                            <a:schemeClr val="lt1"/>
                          </a:solidFill>
                          <a:latin typeface="Arial"/>
                          <a:ea typeface="Arial"/>
                          <a:cs typeface="Arial"/>
                          <a:sym typeface="Arial"/>
                        </a:rPr>
                        <a:t>・クラウド利用料金が一定値を超えた場合、業務担当者に通知</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・ユーザ登録者数や最終ログイン時刻の保管</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【】CloudWatch</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運用業務タスク負荷軽減</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・一般ユーザテスト用の環境は可能な限り運用作業を自動化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t/>
                      </a:r>
                      <a:endParaRPr b="0" i="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g2161402dd60_0_77"/>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559" name="Google Shape;559;g2161402dd60_0_77"/>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① </a:t>
                      </a:r>
                      <a:r>
                        <a:rPr b="1" baseline="30000" i="0" lang="ja-JP" sz="900" u="none" cap="none" strike="noStrike">
                          <a:solidFill>
                            <a:srgbClr val="232E3E"/>
                          </a:solidFill>
                          <a:latin typeface="Arial"/>
                          <a:ea typeface="Arial"/>
                          <a:cs typeface="Arial"/>
                          <a:sym typeface="Arial"/>
                        </a:rPr>
                        <a:t>*1</a:t>
                      </a:r>
                      <a:endParaRPr b="1" baseline="3000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オンプレミスデータセンター</a:t>
                      </a:r>
                      <a:endParaRPr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との接続</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・システム管理者、業務担当者向けのシステムに対して社内拠点以外からのアクセスを遮断する対策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②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大規模障害に向けた</a:t>
                      </a:r>
                      <a:endParaRPr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・大規模災害に備えて、顧客データのバックアップを遠隔地域に保管。マルチリージョン構成でデータの遠隔保管</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560" name="Google Shape;560;g2161402dd60_0_77"/>
          <p:cNvSpPr txBox="1"/>
          <p:nvPr/>
        </p:nvSpPr>
        <p:spPr>
          <a:xfrm>
            <a:off x="3708000" y="355697"/>
            <a:ext cx="5400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2161402dd60_0_84"/>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567" name="Google Shape;567;g2161402dd60_0_84"/>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③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開発環境と本番環境の</a:t>
                      </a:r>
                      <a:endParaRPr/>
                    </a:p>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スムーズな連携</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・お客様フィードバックに応じ迅速にアップデート。テスト済みのアップデートをテスト環境、ステージング環境、および本番環境へ迅速に反映する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④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高度なセキュリティ対策</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・個人情報や口座情報を扱うため、高度なセキュリティ監視が必要です。アプリケーションに含まれる脆弱性や脅威をモニタリングする方法</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568" name="Google Shape;568;g2161402dd60_0_84"/>
          <p:cNvSpPr txBox="1"/>
          <p:nvPr/>
        </p:nvSpPr>
        <p:spPr>
          <a:xfrm>
            <a:off x="3708000" y="355697"/>
            <a:ext cx="5400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
        <p:nvSpPr>
          <p:cNvPr id="569" name="Google Shape;569;g2161402dd60_0_84"/>
          <p:cNvSpPr txBox="1"/>
          <p:nvPr/>
        </p:nvSpPr>
        <p:spPr>
          <a:xfrm>
            <a:off x="621975" y="2985500"/>
            <a:ext cx="749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ja-JP"/>
              <a:t>要件のうち、ここを変えれば／無くせば、より良い実装が可能である、というポイントがあれば、該当する要件と想定される要件見直し後の実装について提案</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576" name="Google Shape;576;p9"/>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⑤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CDNの利用</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・DDoS 攻撃に備えて、CDN の利用、同一 IP アドレスからのリクエストのレート制限、オリジンサーバーの保護等の対策</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・なお、CDN を経由せずにオリジンサーバに対して直接アクセスすることを防止する仕組み</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bl>
          </a:graphicData>
        </a:graphic>
      </p:graphicFrame>
      <p:sp>
        <p:nvSpPr>
          <p:cNvPr id="577" name="Google Shape;577;p9"/>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f6cf061aca_1_0"/>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メリット・デメリットの比較表</a:t>
            </a:r>
            <a:r>
              <a:rPr lang="ja-JP" sz="1800">
                <a:solidFill>
                  <a:srgbClr val="FF0000"/>
                </a:solidFill>
                <a:latin typeface="Arial"/>
                <a:ea typeface="Arial"/>
                <a:cs typeface="Arial"/>
                <a:sym typeface="Arial"/>
              </a:rPr>
              <a:t>（必須）</a:t>
            </a:r>
            <a:endParaRPr sz="1800">
              <a:solidFill>
                <a:srgbClr val="FF0000"/>
              </a:solidFill>
              <a:latin typeface="Arial"/>
              <a:ea typeface="Arial"/>
              <a:cs typeface="Arial"/>
              <a:sym typeface="Arial"/>
            </a:endParaRPr>
          </a:p>
        </p:txBody>
      </p:sp>
      <p:sp>
        <p:nvSpPr>
          <p:cNvPr id="584" name="Google Shape;584;g1f6cf061aca_1_0"/>
          <p:cNvSpPr/>
          <p:nvPr/>
        </p:nvSpPr>
        <p:spPr>
          <a:xfrm>
            <a:off x="1764000" y="91574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XXXX方式</a:t>
            </a:r>
            <a:endParaRPr/>
          </a:p>
        </p:txBody>
      </p:sp>
      <p:sp>
        <p:nvSpPr>
          <p:cNvPr id="585" name="Google Shape;585;g1f6cf061aca_1_0"/>
          <p:cNvSpPr/>
          <p:nvPr/>
        </p:nvSpPr>
        <p:spPr>
          <a:xfrm>
            <a:off x="5364000" y="91574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YYY方式</a:t>
            </a:r>
            <a:endParaRPr/>
          </a:p>
        </p:txBody>
      </p:sp>
      <p:sp>
        <p:nvSpPr>
          <p:cNvPr id="586" name="Google Shape;586;g1f6cf061aca_1_0"/>
          <p:cNvSpPr/>
          <p:nvPr/>
        </p:nvSpPr>
        <p:spPr>
          <a:xfrm>
            <a:off x="252000" y="1378006"/>
            <a:ext cx="1440000" cy="6177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587" name="Google Shape;587;g1f6cf061aca_1_0"/>
          <p:cNvSpPr/>
          <p:nvPr/>
        </p:nvSpPr>
        <p:spPr>
          <a:xfrm>
            <a:off x="828000" y="2082823"/>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観点１</a:t>
            </a:r>
            <a:endParaRPr/>
          </a:p>
        </p:txBody>
      </p:sp>
      <p:sp>
        <p:nvSpPr>
          <p:cNvPr id="588" name="Google Shape;588;g1f6cf061aca_1_0"/>
          <p:cNvSpPr/>
          <p:nvPr/>
        </p:nvSpPr>
        <p:spPr>
          <a:xfrm>
            <a:off x="828000" y="2802824"/>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観点２</a:t>
            </a:r>
            <a:endParaRPr/>
          </a:p>
        </p:txBody>
      </p:sp>
      <p:sp>
        <p:nvSpPr>
          <p:cNvPr id="589" name="Google Shape;589;g1f6cf061aca_1_0"/>
          <p:cNvSpPr/>
          <p:nvPr/>
        </p:nvSpPr>
        <p:spPr>
          <a:xfrm>
            <a:off x="828000" y="3522825"/>
            <a:ext cx="864000" cy="633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観点３</a:t>
            </a:r>
            <a:endParaRPr/>
          </a:p>
        </p:txBody>
      </p:sp>
      <p:sp>
        <p:nvSpPr>
          <p:cNvPr id="590" name="Google Shape;590;g1f6cf061aca_1_0"/>
          <p:cNvSpPr/>
          <p:nvPr/>
        </p:nvSpPr>
        <p:spPr>
          <a:xfrm rot="5400000">
            <a:off x="-532500" y="2867323"/>
            <a:ext cx="2073000" cy="5040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比較観点</a:t>
            </a:r>
            <a:endParaRPr/>
          </a:p>
        </p:txBody>
      </p:sp>
      <p:sp>
        <p:nvSpPr>
          <p:cNvPr id="591" name="Google Shape;591;g1f6cf061aca_1_0"/>
          <p:cNvSpPr/>
          <p:nvPr/>
        </p:nvSpPr>
        <p:spPr>
          <a:xfrm>
            <a:off x="1764000" y="1378006"/>
            <a:ext cx="3456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592" name="Google Shape;592;g1f6cf061aca_1_0"/>
          <p:cNvSpPr/>
          <p:nvPr/>
        </p:nvSpPr>
        <p:spPr>
          <a:xfrm>
            <a:off x="5364000" y="1378006"/>
            <a:ext cx="3456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方式の説明</a:t>
            </a:r>
            <a:endParaRPr/>
          </a:p>
        </p:txBody>
      </p:sp>
      <p:sp>
        <p:nvSpPr>
          <p:cNvPr id="593" name="Google Shape;593;g1f6cf061aca_1_0"/>
          <p:cNvSpPr/>
          <p:nvPr/>
        </p:nvSpPr>
        <p:spPr>
          <a:xfrm>
            <a:off x="1764000" y="2098007"/>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594" name="Google Shape;594;g1f6cf061aca_1_0"/>
          <p:cNvSpPr/>
          <p:nvPr/>
        </p:nvSpPr>
        <p:spPr>
          <a:xfrm>
            <a:off x="5364000" y="2098007"/>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595" name="Google Shape;595;g1f6cf061aca_1_0"/>
          <p:cNvSpPr/>
          <p:nvPr/>
        </p:nvSpPr>
        <p:spPr>
          <a:xfrm>
            <a:off x="2412000" y="2098007"/>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596" name="Google Shape;596;g1f6cf061aca_1_0"/>
          <p:cNvSpPr/>
          <p:nvPr/>
        </p:nvSpPr>
        <p:spPr>
          <a:xfrm>
            <a:off x="6012000" y="2098007"/>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597" name="Google Shape;597;g1f6cf061aca_1_0"/>
          <p:cNvSpPr/>
          <p:nvPr/>
        </p:nvSpPr>
        <p:spPr>
          <a:xfrm>
            <a:off x="1764000" y="2798507"/>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a:t>
            </a:r>
            <a:endParaRPr/>
          </a:p>
        </p:txBody>
      </p:sp>
      <p:sp>
        <p:nvSpPr>
          <p:cNvPr id="598" name="Google Shape;598;g1f6cf061aca_1_0"/>
          <p:cNvSpPr/>
          <p:nvPr/>
        </p:nvSpPr>
        <p:spPr>
          <a:xfrm>
            <a:off x="5364000" y="2798507"/>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〇</a:t>
            </a:r>
            <a:endParaRPr/>
          </a:p>
        </p:txBody>
      </p:sp>
      <p:sp>
        <p:nvSpPr>
          <p:cNvPr id="599" name="Google Shape;599;g1f6cf061aca_1_0"/>
          <p:cNvSpPr/>
          <p:nvPr/>
        </p:nvSpPr>
        <p:spPr>
          <a:xfrm>
            <a:off x="2412000" y="2798507"/>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600" name="Google Shape;600;g1f6cf061aca_1_0"/>
          <p:cNvSpPr/>
          <p:nvPr/>
        </p:nvSpPr>
        <p:spPr>
          <a:xfrm>
            <a:off x="6012000" y="2798507"/>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601" name="Google Shape;601;g1f6cf061aca_1_0"/>
          <p:cNvSpPr/>
          <p:nvPr/>
        </p:nvSpPr>
        <p:spPr>
          <a:xfrm>
            <a:off x="1764000" y="3522825"/>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a:t>
            </a:r>
            <a:endParaRPr b="0" i="0" sz="1800" u="none" strike="noStrike">
              <a:solidFill>
                <a:schemeClr val="lt1"/>
              </a:solidFill>
              <a:latin typeface="Arial"/>
              <a:ea typeface="Arial"/>
              <a:cs typeface="Arial"/>
              <a:sym typeface="Arial"/>
            </a:endParaRPr>
          </a:p>
        </p:txBody>
      </p:sp>
      <p:sp>
        <p:nvSpPr>
          <p:cNvPr id="602" name="Google Shape;602;g1f6cf061aca_1_0"/>
          <p:cNvSpPr/>
          <p:nvPr/>
        </p:nvSpPr>
        <p:spPr>
          <a:xfrm>
            <a:off x="5364000" y="3522825"/>
            <a:ext cx="64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a:t>
            </a:r>
            <a:endParaRPr b="0" i="0" sz="1800" u="none" strike="noStrike">
              <a:solidFill>
                <a:schemeClr val="lt1"/>
              </a:solidFill>
              <a:latin typeface="Arial"/>
              <a:ea typeface="Arial"/>
              <a:cs typeface="Arial"/>
              <a:sym typeface="Arial"/>
            </a:endParaRPr>
          </a:p>
        </p:txBody>
      </p:sp>
      <p:sp>
        <p:nvSpPr>
          <p:cNvPr id="603" name="Google Shape;603;g1f6cf061aca_1_0"/>
          <p:cNvSpPr/>
          <p:nvPr/>
        </p:nvSpPr>
        <p:spPr>
          <a:xfrm>
            <a:off x="2412000" y="3522825"/>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604" name="Google Shape;604;g1f6cf061aca_1_0"/>
          <p:cNvSpPr/>
          <p:nvPr/>
        </p:nvSpPr>
        <p:spPr>
          <a:xfrm>
            <a:off x="6012000" y="3522825"/>
            <a:ext cx="2808000" cy="6177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800" u="none" strike="noStrike">
                <a:solidFill>
                  <a:schemeClr val="lt1"/>
                </a:solidFill>
                <a:latin typeface="Arial"/>
                <a:ea typeface="Arial"/>
                <a:cs typeface="Arial"/>
                <a:sym typeface="Arial"/>
              </a:rPr>
              <a:t>比較結果</a:t>
            </a:r>
            <a:endParaRPr/>
          </a:p>
        </p:txBody>
      </p:sp>
      <p:sp>
        <p:nvSpPr>
          <p:cNvPr id="605" name="Google Shape;605;g1f6cf061aca_1_0"/>
          <p:cNvSpPr/>
          <p:nvPr/>
        </p:nvSpPr>
        <p:spPr>
          <a:xfrm>
            <a:off x="3815013" y="74474"/>
            <a:ext cx="4860900" cy="734700"/>
          </a:xfrm>
          <a:prstGeom prst="wedgeRectCallout">
            <a:avLst>
              <a:gd fmla="val 34492" name="adj1"/>
              <a:gd fmla="val 49419"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以下のフォーマットを用いて。方式のメリット・デメリットの比較表を記載します。</a:t>
            </a:r>
            <a:endParaRPr b="1" i="0" sz="900" u="none" strike="noStrike">
              <a:solidFill>
                <a:schemeClr val="lt1"/>
              </a:solidFill>
              <a:latin typeface="Meiryo"/>
              <a:ea typeface="Meiryo"/>
              <a:cs typeface="Meiryo"/>
              <a:sym typeface="Meiryo"/>
            </a:endParaRPr>
          </a:p>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比較表は</a:t>
            </a:r>
            <a:r>
              <a:rPr b="1" i="0" lang="ja-JP" sz="900" u="none" strike="noStrike">
                <a:solidFill>
                  <a:srgbClr val="FF0000"/>
                </a:solidFill>
                <a:latin typeface="Meiryo"/>
                <a:ea typeface="Meiryo"/>
                <a:cs typeface="Meiryo"/>
                <a:sym typeface="Meiryo"/>
              </a:rPr>
              <a:t>最低2スライド分</a:t>
            </a:r>
            <a:r>
              <a:rPr b="1" i="0" lang="ja-JP" sz="900" u="none" strike="noStrike">
                <a:solidFill>
                  <a:schemeClr val="lt1"/>
                </a:solidFill>
                <a:latin typeface="Meiryo"/>
                <a:ea typeface="Meiryo"/>
                <a:cs typeface="Meiryo"/>
                <a:sym typeface="Meiryo"/>
              </a:rPr>
              <a:t>作成してください。</a:t>
            </a: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(例：「1.サーバの方式案比較」と「2.DBの方式案比較」等)</a:t>
            </a:r>
            <a:endParaRPr b="1" i="0" sz="900" u="none" strike="noStrike">
              <a:solidFill>
                <a:schemeClr val="lt1"/>
              </a:solidFill>
              <a:latin typeface="Meiryo"/>
              <a:ea typeface="Meiryo"/>
              <a:cs typeface="Meiryo"/>
              <a:sym typeface="Meiry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1f6cf061cce_0_7"/>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138" name="Google Shape;138;g1f6cf061cce_0_7"/>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可用性・スケーラビリティ</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・特定要素の単一障害により一般ユーザテストが中断しないよう、構成要素を冗長化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・一般ユーザテストでは潤沢な性能を必要としないが、本番化を想定しアクセス数の増加に応じたスケールアップ／スケールアウトが可能な構成とする</a:t>
                      </a:r>
                      <a:endParaRPr sz="900">
                        <a:solidFill>
                          <a:schemeClr val="lt1"/>
                        </a:solidFill>
                        <a:latin typeface="Arial"/>
                        <a:ea typeface="Arial"/>
                        <a:cs typeface="Arial"/>
                        <a:sym typeface="Arial"/>
                      </a:endParaRPr>
                    </a:p>
                  </a:txBody>
                  <a:tcPr marT="45725" marB="45725" marR="91450" marL="91450" anchor="ctr">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【冗長化】マルチAZ構成</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【スケーラビリティ】Auto Scaling</a:t>
                      </a:r>
                      <a:endParaRPr sz="900">
                        <a:solidFill>
                          <a:schemeClr val="lt1"/>
                        </a:solidFill>
                        <a:latin typeface="Arial"/>
                        <a:ea typeface="Arial"/>
                        <a:cs typeface="Arial"/>
                        <a:sym typeface="Arial"/>
                      </a:endParaRPr>
                    </a:p>
                  </a:txBody>
                  <a:tcPr marT="45725" marB="45725" marR="91450" marL="9145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・利用者が登録したデータは毎日自動でバックアップ（利用者の認証情報(ID/PASSWORD)に対するバックアップの考慮は不要）</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【バックアップ】Auroraの自動バックアップ（35日指定）、DynamoDB自動バックアップ</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alpha val="0"/>
                        </a:schemeClr>
                      </a:solidFill>
                      <a:prstDash val="solid"/>
                      <a:round/>
                      <a:headEnd len="sm" w="sm" type="none"/>
                      <a:tailEnd len="sm" w="sm" type="none"/>
                    </a:lnT>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・転送中および保管時の両面でデータの安全性を保つ対策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【転送中】ACM、Fargateのセキュリティ</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【データ保存】KMS、Fargateのセキュリティ、</a:t>
                      </a:r>
                      <a:r>
                        <a:rPr lang="ja-JP" sz="800">
                          <a:solidFill>
                            <a:srgbClr val="000000"/>
                          </a:solidFill>
                          <a:latin typeface="Arial"/>
                          <a:ea typeface="Arial"/>
                          <a:cs typeface="Arial"/>
                          <a:sym typeface="Arial"/>
                        </a:rPr>
                        <a:t>Secrets Manager</a:t>
                      </a:r>
                      <a:endParaRPr sz="900">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インフラ保護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・パッチ適用やソフトウェアの脆弱性診断など、サーバーやアプリケーションを保護する対策</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【パッチ適用】Fargateの機能</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【脆弱性診断】ECR＋</a:t>
                      </a:r>
                      <a:r>
                        <a:rPr lang="ja-JP" sz="900">
                          <a:solidFill>
                            <a:srgbClr val="000000"/>
                          </a:solidFill>
                          <a:latin typeface="Arial"/>
                          <a:ea typeface="Arial"/>
                          <a:cs typeface="Arial"/>
                          <a:sym typeface="Arial"/>
                        </a:rPr>
                        <a:t>Inspector</a:t>
                      </a:r>
                      <a:endParaRPr sz="900">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3"/>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追加課題の検討結果</a:t>
            </a:r>
            <a:r>
              <a:rPr lang="ja-JP" sz="1800">
                <a:solidFill>
                  <a:schemeClr val="accent1"/>
                </a:solidFill>
                <a:latin typeface="Arial"/>
                <a:ea typeface="Arial"/>
                <a:cs typeface="Arial"/>
                <a:sym typeface="Arial"/>
              </a:rPr>
              <a:t>（任意）</a:t>
            </a:r>
            <a:endParaRPr sz="1800">
              <a:solidFill>
                <a:schemeClr val="accent1"/>
              </a:solidFill>
              <a:latin typeface="Arial"/>
              <a:ea typeface="Arial"/>
              <a:cs typeface="Arial"/>
              <a:sym typeface="Arial"/>
            </a:endParaRPr>
          </a:p>
        </p:txBody>
      </p:sp>
      <p:sp>
        <p:nvSpPr>
          <p:cNvPr id="612" name="Google Shape;612;p13"/>
          <p:cNvSpPr/>
          <p:nvPr/>
        </p:nvSpPr>
        <p:spPr>
          <a:xfrm>
            <a:off x="216000" y="542968"/>
            <a:ext cx="8712000" cy="40575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JP" sz="1400" u="none" strike="noStrike">
                <a:solidFill>
                  <a:srgbClr val="7F7F7F"/>
                </a:solidFill>
                <a:latin typeface="Arial"/>
                <a:ea typeface="Arial"/>
                <a:cs typeface="Arial"/>
                <a:sym typeface="Arial"/>
              </a:rPr>
              <a:t>検討した追加課題をここに貼り付け</a:t>
            </a:r>
            <a:endParaRPr/>
          </a:p>
        </p:txBody>
      </p:sp>
      <p:sp>
        <p:nvSpPr>
          <p:cNvPr id="613" name="Google Shape;613;p13"/>
          <p:cNvSpPr/>
          <p:nvPr/>
        </p:nvSpPr>
        <p:spPr>
          <a:xfrm>
            <a:off x="237600" y="774834"/>
            <a:ext cx="4334400" cy="932916"/>
          </a:xfrm>
          <a:prstGeom prst="wedgeRectCallout">
            <a:avLst>
              <a:gd fmla="val 32439" name="adj1"/>
              <a:gd fmla="val 50211"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JP" sz="900" u="none" strike="noStrike">
                <a:solidFill>
                  <a:schemeClr val="lt1"/>
                </a:solidFill>
                <a:latin typeface="Meiryo"/>
                <a:ea typeface="Meiryo"/>
                <a:cs typeface="Meiryo"/>
                <a:sym typeface="Meiryo"/>
              </a:rPr>
              <a:t>前ページまでで検討した設計項目をアーキテクチャ図に落とし込みます。</a:t>
            </a: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※設計項目に記載されたサービスはアーキテクチャ図に含めるようにします。</a:t>
            </a:r>
            <a:br>
              <a:rPr b="1" i="0" lang="ja-JP" sz="900" u="none" strike="noStrike">
                <a:solidFill>
                  <a:schemeClr val="lt1"/>
                </a:solidFill>
                <a:latin typeface="Meiryo"/>
                <a:ea typeface="Meiryo"/>
                <a:cs typeface="Meiryo"/>
                <a:sym typeface="Meiryo"/>
              </a:rPr>
            </a:b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なお、アーキテクチャ図は全てを1枚に収める必要はなく、</a:t>
            </a:r>
            <a:br>
              <a:rPr b="1" i="0" lang="ja-JP" sz="900" u="none" strike="noStrike">
                <a:solidFill>
                  <a:schemeClr val="lt1"/>
                </a:solidFill>
                <a:latin typeface="Meiryo"/>
                <a:ea typeface="Meiryo"/>
                <a:cs typeface="Meiryo"/>
                <a:sym typeface="Meiryo"/>
              </a:rPr>
            </a:br>
            <a:r>
              <a:rPr b="1" i="0" lang="ja-JP" sz="900" u="none" strike="noStrike">
                <a:solidFill>
                  <a:schemeClr val="lt1"/>
                </a:solidFill>
                <a:latin typeface="Meiryo"/>
                <a:ea typeface="Meiryo"/>
                <a:cs typeface="Meiryo"/>
                <a:sym typeface="Meiryo"/>
              </a:rPr>
              <a:t>機能やカテゴリ毎に複数ページに分けて記載いただくことも可能です。</a:t>
            </a:r>
            <a:endParaRPr b="1" i="0" sz="900" u="none" strike="noStrike">
              <a:solidFill>
                <a:schemeClr val="lt1"/>
              </a:solidFill>
              <a:latin typeface="Meiryo"/>
              <a:ea typeface="Meiryo"/>
              <a:cs typeface="Meiryo"/>
              <a:sym typeface="Meiry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g1f6cf061aca_0_69"/>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solidFill>
                  <a:schemeClr val="accent1"/>
                </a:solidFill>
                <a:latin typeface="Arial"/>
                <a:ea typeface="Arial"/>
                <a:cs typeface="Arial"/>
                <a:sym typeface="Arial"/>
              </a:rPr>
              <a:t>中間FBのコメント</a:t>
            </a:r>
            <a:endParaRPr sz="1800">
              <a:solidFill>
                <a:schemeClr val="accent1"/>
              </a:solidFill>
              <a:latin typeface="Arial"/>
              <a:ea typeface="Arial"/>
              <a:cs typeface="Arial"/>
              <a:sym typeface="Arial"/>
            </a:endParaRPr>
          </a:p>
        </p:txBody>
      </p:sp>
      <p:sp>
        <p:nvSpPr>
          <p:cNvPr id="620" name="Google Shape;620;g1f6cf061aca_0_69"/>
          <p:cNvSpPr/>
          <p:nvPr/>
        </p:nvSpPr>
        <p:spPr>
          <a:xfrm>
            <a:off x="216000" y="542975"/>
            <a:ext cx="3447900" cy="4057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000"/>
              <a:t>【中間FB】</a:t>
            </a:r>
            <a:endParaRPr sz="1000"/>
          </a:p>
          <a:p>
            <a:pPr indent="0" lvl="0" marL="0" marR="0" rtl="0" algn="l">
              <a:lnSpc>
                <a:spcPct val="100000"/>
              </a:lnSpc>
              <a:spcBef>
                <a:spcPts val="0"/>
              </a:spcBef>
              <a:spcAft>
                <a:spcPts val="0"/>
              </a:spcAft>
              <a:buNone/>
            </a:pPr>
            <a:r>
              <a:rPr lang="ja-JP" sz="1000"/>
              <a:t>■自チームのFB</a:t>
            </a:r>
            <a:endParaRPr sz="1000"/>
          </a:p>
          <a:p>
            <a:pPr indent="0" lvl="0" marL="0" marR="0" rtl="0" algn="l">
              <a:lnSpc>
                <a:spcPct val="100000"/>
              </a:lnSpc>
              <a:spcBef>
                <a:spcPts val="0"/>
              </a:spcBef>
              <a:spcAft>
                <a:spcPts val="0"/>
              </a:spcAft>
              <a:buNone/>
            </a:pPr>
            <a:r>
              <a:rPr lang="ja-JP" sz="1000"/>
              <a:t>・ECS・ファーゲート・Aurora同じサブネット</a:t>
            </a:r>
            <a:endParaRPr sz="1000"/>
          </a:p>
          <a:p>
            <a:pPr indent="0" lvl="0" marL="0" marR="0" rtl="0" algn="l">
              <a:lnSpc>
                <a:spcPct val="100000"/>
              </a:lnSpc>
              <a:spcBef>
                <a:spcPts val="0"/>
              </a:spcBef>
              <a:spcAft>
                <a:spcPts val="0"/>
              </a:spcAft>
              <a:buNone/>
            </a:pPr>
            <a:r>
              <a:rPr lang="ja-JP" sz="1000"/>
              <a:t>→</a:t>
            </a:r>
            <a:endParaRPr sz="1000"/>
          </a:p>
          <a:p>
            <a:pPr indent="0" lvl="0" marL="0" marR="0" rtl="0" algn="l">
              <a:lnSpc>
                <a:spcPct val="100000"/>
              </a:lnSpc>
              <a:spcBef>
                <a:spcPts val="0"/>
              </a:spcBef>
              <a:spcAft>
                <a:spcPts val="0"/>
              </a:spcAft>
              <a:buNone/>
            </a:pPr>
            <a:r>
              <a:rPr lang="ja-JP" sz="1000"/>
              <a:t>インターネットに出入りするとき、ALBについてPrivateサブネットに配置してよいのか。</a:t>
            </a:r>
            <a:endParaRPr sz="1000"/>
          </a:p>
          <a:p>
            <a:pPr indent="0" lvl="0" marL="0" marR="0" rtl="0" algn="l">
              <a:lnSpc>
                <a:spcPct val="100000"/>
              </a:lnSpc>
              <a:spcBef>
                <a:spcPts val="0"/>
              </a:spcBef>
              <a:spcAft>
                <a:spcPts val="0"/>
              </a:spcAft>
              <a:buNone/>
            </a:pPr>
            <a:r>
              <a:rPr lang="ja-JP" sz="1000"/>
              <a:t>ALBのprivateモードもある</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・運用面の考慮はされているか？</a:t>
            </a:r>
            <a:endParaRPr sz="1000"/>
          </a:p>
          <a:p>
            <a:pPr indent="0" lvl="0" marL="0" marR="0" rtl="0" algn="l">
              <a:lnSpc>
                <a:spcPct val="100000"/>
              </a:lnSpc>
              <a:spcBef>
                <a:spcPts val="0"/>
              </a:spcBef>
              <a:spcAft>
                <a:spcPts val="0"/>
              </a:spcAft>
              <a:buNone/>
            </a:pPr>
            <a:r>
              <a:rPr lang="ja-JP" sz="1000"/>
              <a:t>→CloudFormationなど、、テーブルの定義がされているか？</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・Aurora,RDB、Fargateなどの選定理由</a:t>
            </a:r>
            <a:endParaRPr sz="1000"/>
          </a:p>
          <a:p>
            <a:pPr indent="0" lvl="0" marL="0" marR="0" rtl="0" algn="l">
              <a:lnSpc>
                <a:spcPct val="100000"/>
              </a:lnSpc>
              <a:spcBef>
                <a:spcPts val="0"/>
              </a:spcBef>
              <a:spcAft>
                <a:spcPts val="0"/>
              </a:spcAft>
              <a:buNone/>
            </a:pPr>
            <a:r>
              <a:rPr lang="ja-JP" sz="1000"/>
              <a:t>→メリデメ表に記載しておく</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・Fargateから伸びている矢印が適切か？</a:t>
            </a:r>
            <a:endParaRPr sz="1000"/>
          </a:p>
          <a:p>
            <a:pPr indent="0" lvl="0" marL="0" marR="0" rtl="0" algn="l">
              <a:lnSpc>
                <a:spcPct val="100000"/>
              </a:lnSpc>
              <a:spcBef>
                <a:spcPts val="0"/>
              </a:spcBef>
              <a:spcAft>
                <a:spcPts val="0"/>
              </a:spcAft>
              <a:buNone/>
            </a:pPr>
            <a:r>
              <a:t/>
            </a:r>
            <a:endParaRPr sz="800"/>
          </a:p>
        </p:txBody>
      </p:sp>
      <p:sp>
        <p:nvSpPr>
          <p:cNvPr id="621" name="Google Shape;621;g1f6cf061aca_0_69"/>
          <p:cNvSpPr/>
          <p:nvPr/>
        </p:nvSpPr>
        <p:spPr>
          <a:xfrm>
            <a:off x="3808500" y="542975"/>
            <a:ext cx="3251400" cy="4057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000"/>
              <a:t>■他チームのFB</a:t>
            </a:r>
            <a:endParaRPr sz="1000"/>
          </a:p>
          <a:p>
            <a:pPr indent="0" lvl="0" marL="0" marR="0" rtl="0" algn="l">
              <a:lnSpc>
                <a:spcPct val="100000"/>
              </a:lnSpc>
              <a:spcBef>
                <a:spcPts val="0"/>
              </a:spcBef>
              <a:spcAft>
                <a:spcPts val="0"/>
              </a:spcAft>
              <a:buNone/>
            </a:pPr>
            <a:r>
              <a:rPr lang="ja-JP" sz="1000"/>
              <a:t>・ACM</a:t>
            </a:r>
            <a:endParaRPr sz="1000"/>
          </a:p>
          <a:p>
            <a:pPr indent="0" lvl="0" marL="0" marR="0" rtl="0" algn="l">
              <a:lnSpc>
                <a:spcPct val="100000"/>
              </a:lnSpc>
              <a:spcBef>
                <a:spcPts val="0"/>
              </a:spcBef>
              <a:spcAft>
                <a:spcPts val="0"/>
              </a:spcAft>
              <a:buNone/>
            </a:pPr>
            <a:r>
              <a:rPr lang="ja-JP" sz="1000"/>
              <a:t>→HTTPS通信要件</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・画像の承認アプリはAPIで実装するか</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・WAFとShieldの使い分け</a:t>
            </a:r>
            <a:endParaRPr sz="1000"/>
          </a:p>
          <a:p>
            <a:pPr indent="0" lvl="0" marL="0" marR="0" rtl="0" algn="l">
              <a:lnSpc>
                <a:spcPct val="100000"/>
              </a:lnSpc>
              <a:spcBef>
                <a:spcPts val="0"/>
              </a:spcBef>
              <a:spcAft>
                <a:spcPts val="0"/>
              </a:spcAft>
              <a:buNone/>
            </a:pPr>
            <a:r>
              <a:rPr lang="ja-JP" sz="1000"/>
              <a:t>→DDoS：Shield</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・セッション管理</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・リージョン：レイテンシを考慮して設定</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・BUの要件</a:t>
            </a:r>
            <a:endParaRPr sz="1000"/>
          </a:p>
          <a:p>
            <a:pPr indent="0" lvl="0" marL="0" marR="0" rtl="0" algn="l">
              <a:lnSpc>
                <a:spcPct val="100000"/>
              </a:lnSpc>
              <a:spcBef>
                <a:spcPts val="0"/>
              </a:spcBef>
              <a:spcAft>
                <a:spcPts val="0"/>
              </a:spcAft>
              <a:buNone/>
            </a:pPr>
            <a:r>
              <a:rPr lang="ja-JP" sz="1000"/>
              <a:t>→DBの機能内で実現か、サービスを使うか。</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・DBのリードライト分け。プライマリとセカンダリ分け。</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・要件にとどまらずプラスアルファの提案（RFPにすべてを書かれていない）</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t/>
            </a:r>
            <a:endParaRPr sz="800"/>
          </a:p>
        </p:txBody>
      </p:sp>
      <p:sp>
        <p:nvSpPr>
          <p:cNvPr id="622" name="Google Shape;622;g1f6cf061aca_0_69"/>
          <p:cNvSpPr/>
          <p:nvPr/>
        </p:nvSpPr>
        <p:spPr>
          <a:xfrm>
            <a:off x="7204500" y="543000"/>
            <a:ext cx="1791600" cy="4057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JP" sz="1000"/>
              <a:t>【明日のToDo】</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rPr lang="ja-JP" sz="1000"/>
              <a:t>・構成図の完成（管理画面のところ）</a:t>
            </a:r>
            <a:endParaRPr sz="1000"/>
          </a:p>
          <a:p>
            <a:pPr indent="0" lvl="0" marL="0" marR="0" rtl="0" algn="l">
              <a:lnSpc>
                <a:spcPct val="100000"/>
              </a:lnSpc>
              <a:spcBef>
                <a:spcPts val="0"/>
              </a:spcBef>
              <a:spcAft>
                <a:spcPts val="0"/>
              </a:spcAft>
              <a:buNone/>
            </a:pPr>
            <a:r>
              <a:rPr lang="ja-JP" sz="1000"/>
              <a:t>・追加課題の検討（⑤CDNの検討）</a:t>
            </a:r>
            <a:endParaRPr sz="1000"/>
          </a:p>
          <a:p>
            <a:pPr indent="0" lvl="0" marL="0" marR="0" rtl="0" algn="l">
              <a:lnSpc>
                <a:spcPct val="100000"/>
              </a:lnSpc>
              <a:spcBef>
                <a:spcPts val="0"/>
              </a:spcBef>
              <a:spcAft>
                <a:spcPts val="0"/>
              </a:spcAft>
              <a:buNone/>
            </a:pPr>
            <a:r>
              <a:rPr lang="ja-JP" sz="1000"/>
              <a:t>・ダッシュボードのQuickSight利用検討</a:t>
            </a:r>
            <a:endParaRPr sz="1000"/>
          </a:p>
          <a:p>
            <a:pPr indent="0" lvl="0" marL="0" marR="0" rtl="0" algn="l">
              <a:lnSpc>
                <a:spcPct val="100000"/>
              </a:lnSpc>
              <a:spcBef>
                <a:spcPts val="0"/>
              </a:spcBef>
              <a:spcAft>
                <a:spcPts val="0"/>
              </a:spcAft>
              <a:buNone/>
            </a:pPr>
            <a:r>
              <a:t/>
            </a:r>
            <a:endParaRPr sz="1000"/>
          </a:p>
          <a:p>
            <a:pPr indent="0" lvl="0" marL="0" marR="0" rtl="0" algn="l">
              <a:lnSpc>
                <a:spcPct val="100000"/>
              </a:lnSpc>
              <a:spcBef>
                <a:spcPts val="0"/>
              </a:spcBef>
              <a:spcAft>
                <a:spcPts val="0"/>
              </a:spcAft>
              <a:buNone/>
            </a:pPr>
            <a:r>
              <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f6cf061cce_0_13"/>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145" name="Google Shape;145;g1f6cf061cce_0_13"/>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ネットワーク保護</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・ファイアウォールなど、ネットワークを保護する対策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・システム管理者、業務担当者向けのシステムについては、社内拠点用のグローバル IP アドレス以外からのアクセスを遮断</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・クラウド内の通信については、可能な限りインターネットを経由しない（パブリックＩＰアドレスを使用しない）通信経路</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AWS</a:t>
                      </a:r>
                      <a:r>
                        <a:rPr lang="ja-JP" sz="900">
                          <a:solidFill>
                            <a:schemeClr val="lt1"/>
                          </a:solidFill>
                          <a:latin typeface="Arial"/>
                          <a:ea typeface="Arial"/>
                          <a:cs typeface="Arial"/>
                          <a:sym typeface="Arial"/>
                        </a:rPr>
                        <a:t>クラウド内からインターネットへの通信については、URL フィルタリングによるアクセス制御をする対策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【ネットワーク保護】WAF</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【社内以外のアクセス遮断】</a:t>
                      </a:r>
                      <a:r>
                        <a:rPr lang="ja-JP" sz="900">
                          <a:solidFill>
                            <a:schemeClr val="lt1"/>
                          </a:solidFill>
                          <a:latin typeface="Arial"/>
                          <a:ea typeface="Arial"/>
                          <a:cs typeface="Arial"/>
                          <a:sym typeface="Arial"/>
                        </a:rPr>
                        <a:t>WAF+セキュリティグループ</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【クラウド内の接続】VPCエンドポイント</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【URLフィルタリング】外部セキュリティ製品(Sophos UTM 9(アウトバウンド制御))</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ログの収集・保管</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・収集・保管されたログを参照出来て、その他、利用者やシステム管理者、業務担当者がシステムにアクセスした形跡を保管</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【ログ収集・参照】</a:t>
                      </a:r>
                      <a:r>
                        <a:rPr lang="ja-JP" sz="900">
                          <a:solidFill>
                            <a:schemeClr val="lt1"/>
                          </a:solidFill>
                          <a:latin typeface="Arial"/>
                          <a:ea typeface="Arial"/>
                          <a:cs typeface="Arial"/>
                          <a:sym typeface="Arial"/>
                        </a:rPr>
                        <a:t>CloudWatch</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【アクセスした形跡】CloudTrail、VPC フローログ</a:t>
                      </a:r>
                      <a:endParaRPr sz="900">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f6cf061cce_0_19"/>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152" name="Google Shape;152;g1f6cf061cce_0_19"/>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システム運行状況の把握</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・ダッシュボードなどを通じてシステムの稼働状況を確認</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・システムに障害、セキュリティインシデントが発生した場合、システム管理者に通知される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【ダッシュボード】</a:t>
                      </a:r>
                      <a:r>
                        <a:rPr lang="ja-JP" sz="900">
                          <a:solidFill>
                            <a:schemeClr val="lt1"/>
                          </a:solidFill>
                          <a:latin typeface="Arial"/>
                          <a:ea typeface="Arial"/>
                          <a:cs typeface="Arial"/>
                          <a:sym typeface="Arial"/>
                        </a:rPr>
                        <a:t>Amplify(業務担当者)、CloudWatchダッシュボード(システム管理者)</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【システム障害連絡】</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ECSモニタリング ⇒ CloudWatch ⇒SNS</a:t>
                      </a:r>
                      <a:endParaRPr sz="900">
                        <a:solidFill>
                          <a:schemeClr val="lt1"/>
                        </a:solidFill>
                        <a:latin typeface="Arial"/>
                        <a:ea typeface="Arial"/>
                        <a:cs typeface="Arial"/>
                        <a:sym typeface="Arial"/>
                      </a:endParaRPr>
                    </a:p>
                    <a:p>
                      <a:pPr indent="0" lvl="0" marL="571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Route53 のヘルスチェック ⇒ CloudWatch</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【セキュリティインシデント】</a:t>
                      </a:r>
                      <a:endParaRPr sz="900">
                        <a:solidFill>
                          <a:schemeClr val="lt1"/>
                        </a:solidFill>
                        <a:latin typeface="Arial"/>
                        <a:ea typeface="Arial"/>
                        <a:cs typeface="Arial"/>
                        <a:sym typeface="Arial"/>
                      </a:endParaRPr>
                    </a:p>
                    <a:p>
                      <a:pPr indent="0" lvl="0" marL="571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・GuardDuty</a:t>
                      </a:r>
                      <a:endParaRPr sz="900">
                        <a:solidFill>
                          <a:schemeClr val="lt1"/>
                        </a:solidFill>
                        <a:latin typeface="Arial"/>
                        <a:ea typeface="Arial"/>
                        <a:cs typeface="Arial"/>
                        <a:sym typeface="Arial"/>
                      </a:endParaRPr>
                    </a:p>
                    <a:p>
                      <a:pPr indent="0" lvl="0" marL="571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・WAF</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システム利用状況の確認</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None/>
                      </a:pPr>
                      <a:r>
                        <a:rPr lang="ja-JP" sz="900">
                          <a:solidFill>
                            <a:schemeClr val="lt1"/>
                          </a:solidFill>
                          <a:latin typeface="Arial"/>
                          <a:ea typeface="Arial"/>
                          <a:cs typeface="Arial"/>
                          <a:sym typeface="Arial"/>
                        </a:rPr>
                        <a:t>・一般ユーザテストでは定期的な利用状況の確認や、追加サービスの申請処理を本番同様に実施します</a:t>
                      </a:r>
                      <a:endParaRPr sz="900">
                        <a:solidFill>
                          <a:schemeClr val="lt1"/>
                        </a:solidFill>
                        <a:latin typeface="Arial"/>
                        <a:ea typeface="Arial"/>
                        <a:cs typeface="Arial"/>
                        <a:sym typeface="Arial"/>
                      </a:endParaRPr>
                    </a:p>
                    <a:p>
                      <a:pPr indent="0" lvl="0" marL="0" rtl="0" algn="l">
                        <a:spcBef>
                          <a:spcPts val="0"/>
                        </a:spcBef>
                        <a:spcAft>
                          <a:spcPts val="0"/>
                        </a:spcAft>
                        <a:buNone/>
                      </a:pPr>
                      <a:r>
                        <a:rPr lang="ja-JP" sz="900">
                          <a:solidFill>
                            <a:schemeClr val="lt1"/>
                          </a:solidFill>
                          <a:latin typeface="Arial"/>
                          <a:ea typeface="Arial"/>
                          <a:cs typeface="Arial"/>
                          <a:sym typeface="Arial"/>
                        </a:rPr>
                        <a:t>・クラウド利用料金が一定値を超えた場合、業務担当者に通知</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a:t>
                      </a:r>
                      <a:r>
                        <a:rPr lang="ja-JP" sz="900">
                          <a:solidFill>
                            <a:schemeClr val="lt1"/>
                          </a:solidFill>
                          <a:latin typeface="Arial"/>
                          <a:ea typeface="Arial"/>
                          <a:cs typeface="Arial"/>
                          <a:sym typeface="Arial"/>
                        </a:rPr>
                        <a:t>利用状況の確認</a:t>
                      </a:r>
                      <a:r>
                        <a:rPr lang="ja-JP" sz="900">
                          <a:solidFill>
                            <a:schemeClr val="lt1"/>
                          </a:solidFill>
                          <a:latin typeface="Arial"/>
                          <a:ea typeface="Arial"/>
                          <a:cs typeface="Arial"/>
                          <a:sym typeface="Arial"/>
                        </a:rPr>
                        <a:t>】Cognito、</a:t>
                      </a:r>
                      <a:r>
                        <a:rPr lang="ja-JP" sz="900">
                          <a:solidFill>
                            <a:schemeClr val="lt1"/>
                          </a:solidFill>
                          <a:latin typeface="Arial"/>
                          <a:ea typeface="Arial"/>
                          <a:cs typeface="Arial"/>
                          <a:sym typeface="Arial"/>
                        </a:rPr>
                        <a:t>Amplify(業務担当者)、CloudWatch(システム管理者)</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【クラウド利用料金】AWS Cost Explorer</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開発・運用</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運用業務タスク負荷軽減</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・一般ユーザテスト用の環境は可能な限り運用作業を自動化</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rPr lang="ja-JP" sz="900">
                          <a:solidFill>
                            <a:schemeClr val="lt1"/>
                          </a:solidFill>
                          <a:latin typeface="Arial"/>
                          <a:ea typeface="Arial"/>
                          <a:cs typeface="Arial"/>
                          <a:sym typeface="Arial"/>
                        </a:rPr>
                        <a:t>【運用作業の自動化】ECS(</a:t>
                      </a:r>
                      <a:r>
                        <a:rPr lang="ja-JP" sz="900">
                          <a:solidFill>
                            <a:schemeClr val="lt1"/>
                          </a:solidFill>
                          <a:latin typeface="Arial"/>
                          <a:ea typeface="Arial"/>
                          <a:cs typeface="Arial"/>
                          <a:sym typeface="Arial"/>
                        </a:rPr>
                        <a:t>Fargate</a:t>
                      </a:r>
                      <a:r>
                        <a:rPr lang="ja-JP" sz="900">
                          <a:solidFill>
                            <a:schemeClr val="lt1"/>
                          </a:solidFill>
                          <a:latin typeface="Arial"/>
                          <a:ea typeface="Arial"/>
                          <a:cs typeface="Arial"/>
                          <a:sym typeface="Arial"/>
                        </a:rPr>
                        <a:t>)を使用、方針はマネージドサービス（</a:t>
                      </a:r>
                      <a:r>
                        <a:rPr lang="ja-JP" sz="900">
                          <a:solidFill>
                            <a:schemeClr val="lt1"/>
                          </a:solidFill>
                          <a:latin typeface="Arial"/>
                          <a:ea typeface="Arial"/>
                          <a:cs typeface="Arial"/>
                          <a:sym typeface="Arial"/>
                        </a:rPr>
                        <a:t>Aurora等</a:t>
                      </a:r>
                      <a:r>
                        <a:rPr lang="ja-JP" sz="900">
                          <a:solidFill>
                            <a:schemeClr val="lt1"/>
                          </a:solidFill>
                          <a:latin typeface="Arial"/>
                          <a:ea typeface="Arial"/>
                          <a:cs typeface="Arial"/>
                          <a:sym typeface="Arial"/>
                        </a:rPr>
                        <a:t>）を利用し運用ロード削減</a:t>
                      </a:r>
                      <a:endParaRPr b="0" i="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f6cf061cce_0_25"/>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159" name="Google Shape;159;g1f6cf061cce_0_25"/>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① </a:t>
                      </a:r>
                      <a:r>
                        <a:rPr b="1" baseline="30000" i="0" lang="ja-JP" sz="900" u="none" cap="none" strike="noStrike">
                          <a:solidFill>
                            <a:srgbClr val="232E3E"/>
                          </a:solidFill>
                          <a:latin typeface="Arial"/>
                          <a:ea typeface="Arial"/>
                          <a:cs typeface="Arial"/>
                          <a:sym typeface="Arial"/>
                        </a:rPr>
                        <a:t>*1</a:t>
                      </a:r>
                      <a:endParaRPr b="1" baseline="3000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オンプレミスデータセンターとの接続</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・システム管理者、業務担当者向けのシステムに対して社内拠点以外からのアクセスを遮断する対策</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②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大規模障害に向けた</a:t>
                      </a:r>
                      <a:endParaRPr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バックアップ</a:t>
                      </a:r>
                      <a:endParaRPr/>
                    </a:p>
                  </a:txBody>
                  <a:tcPr marT="45725" marB="45725" marR="91450" marL="91450" anchor="ct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・大規模災害に備えて、顧客データのバックアップを遠隔地域に保管。マルチリージョン構成でデータの遠隔保管</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160" name="Google Shape;160;g1f6cf061cce_0_25"/>
          <p:cNvSpPr txBox="1"/>
          <p:nvPr/>
        </p:nvSpPr>
        <p:spPr>
          <a:xfrm>
            <a:off x="3708000" y="355697"/>
            <a:ext cx="5400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f6cf061cce_0_32"/>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167" name="Google Shape;167;g1f6cf061cce_0_32"/>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③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開発環境と本番環境の</a:t>
                      </a:r>
                      <a:endParaRPr/>
                    </a:p>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スムーズな連携</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・お客様フィードバックに応じ迅速にアップデート。テスト済みのアップデートをテスト環境、ステージング環境、および本番環境へ迅速に反映する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④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JP" sz="900" u="none" cap="none" strike="noStrike">
                          <a:solidFill>
                            <a:schemeClr val="lt1"/>
                          </a:solidFill>
                          <a:latin typeface="Arial"/>
                          <a:ea typeface="Arial"/>
                          <a:cs typeface="Arial"/>
                          <a:sym typeface="Arial"/>
                        </a:rPr>
                        <a:t>高度なセキュリティ対策</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・個人情報や口座情報を扱うため、高度なセキュリティ監視が必要です。アプリケーションに含まれる脆弱性や脅威をモニタリングする方法</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【脆弱性】</a:t>
                      </a:r>
                      <a:r>
                        <a:rPr lang="ja-JP" sz="900">
                          <a:solidFill>
                            <a:schemeClr val="lt1"/>
                          </a:solidFill>
                          <a:latin typeface="Arial"/>
                          <a:ea typeface="Arial"/>
                          <a:cs typeface="Arial"/>
                          <a:sym typeface="Arial"/>
                        </a:rPr>
                        <a:t>ECR＋</a:t>
                      </a:r>
                      <a:r>
                        <a:rPr lang="ja-JP" sz="900">
                          <a:solidFill>
                            <a:srgbClr val="000000"/>
                          </a:solidFill>
                          <a:latin typeface="Arial"/>
                          <a:ea typeface="Arial"/>
                          <a:cs typeface="Arial"/>
                          <a:sym typeface="Arial"/>
                        </a:rPr>
                        <a:t>Inspector</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168" name="Google Shape;168;g1f6cf061cce_0_32"/>
          <p:cNvSpPr txBox="1"/>
          <p:nvPr/>
        </p:nvSpPr>
        <p:spPr>
          <a:xfrm>
            <a:off x="3708000" y="355697"/>
            <a:ext cx="5400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f6cf061cce_0_40"/>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要件・設計マトリックス</a:t>
            </a:r>
            <a:r>
              <a:rPr lang="ja-JP"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175" name="Google Shape;175;g1f6cf061cce_0_40"/>
          <p:cNvGraphicFramePr/>
          <p:nvPr/>
        </p:nvGraphicFramePr>
        <p:xfrm>
          <a:off x="180000" y="555752"/>
          <a:ext cx="3000000" cy="3000000"/>
        </p:xfrm>
        <a:graphic>
          <a:graphicData uri="http://schemas.openxmlformats.org/drawingml/2006/table">
            <a:tbl>
              <a:tblPr bandRow="1" firstRow="1">
                <a:noFill/>
                <a:tableStyleId>{D73C66B7-E9F0-42A5-9778-207DF549CD0D}</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システム要件 （</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JP" sz="900" u="none" cap="none" strike="noStrike">
                          <a:solidFill>
                            <a:schemeClr val="lt1"/>
                          </a:solidFill>
                          <a:latin typeface="Arial"/>
                          <a:ea typeface="Arial"/>
                          <a:cs typeface="Arial"/>
                          <a:sym typeface="Arial"/>
                        </a:rPr>
                        <a:t>設計方針（</a:t>
                      </a:r>
                      <a:r>
                        <a:rPr b="1" lang="ja-JP" sz="900" u="none" cap="none" strike="noStrike">
                          <a:solidFill>
                            <a:schemeClr val="lt1"/>
                          </a:solidFill>
                          <a:latin typeface="Arial"/>
                          <a:ea typeface="Arial"/>
                          <a:cs typeface="Arial"/>
                          <a:sym typeface="Arial"/>
                        </a:rPr>
                        <a:t>自分で記入</a:t>
                      </a:r>
                      <a:r>
                        <a:rPr b="0" lang="ja-JP"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JP" sz="900" u="none" cap="none" strike="noStrike">
                          <a:solidFill>
                            <a:srgbClr val="232E3E"/>
                          </a:solidFill>
                          <a:latin typeface="Arial"/>
                          <a:ea typeface="Arial"/>
                          <a:cs typeface="Arial"/>
                          <a:sym typeface="Arial"/>
                        </a:rPr>
                        <a:t>課題 ⑤ </a:t>
                      </a:r>
                      <a:r>
                        <a:rPr b="1" baseline="30000" i="0" lang="ja-JP"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JP" sz="900" u="none" cap="none" strike="noStrike">
                          <a:solidFill>
                            <a:schemeClr val="lt1"/>
                          </a:solidFill>
                          <a:latin typeface="Arial"/>
                          <a:ea typeface="Arial"/>
                          <a:cs typeface="Arial"/>
                          <a:sym typeface="Arial"/>
                        </a:rPr>
                        <a:t>CDNの利用</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・DDoS 攻撃に備えて、CDN の利用、同一 IP アドレスからのリクエストのレート制限、オリジンサーバーの保護等の対策</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JP" sz="900">
                          <a:solidFill>
                            <a:schemeClr val="lt1"/>
                          </a:solidFill>
                          <a:latin typeface="Arial"/>
                          <a:ea typeface="Arial"/>
                          <a:cs typeface="Arial"/>
                          <a:sym typeface="Arial"/>
                        </a:rPr>
                        <a:t>・なお、CDN を経由せずにオリジンサーバに対して直接アクセスすることを防止する仕組み</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【CDN】</a:t>
                      </a:r>
                      <a:endParaRPr sz="900">
                        <a:solidFill>
                          <a:srgbClr val="0070C0"/>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CloudFront</a:t>
                      </a:r>
                      <a:endParaRPr sz="900">
                        <a:solidFill>
                          <a:srgbClr val="0070C0"/>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【オリジンサーバーの保護】</a:t>
                      </a:r>
                      <a:endParaRPr sz="900">
                        <a:solidFill>
                          <a:srgbClr val="0070C0"/>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カスタムヘッダーを利用しALBへの制御</a:t>
                      </a:r>
                      <a:r>
                        <a:rPr lang="ja-JP" sz="900">
                          <a:solidFill>
                            <a:srgbClr val="0070C0"/>
                          </a:solidFill>
                          <a:latin typeface="Arial"/>
                          <a:ea typeface="Arial"/>
                          <a:cs typeface="Arial"/>
                          <a:sym typeface="Arial"/>
                        </a:rPr>
                        <a:t>、ALBのセキュリティグループでCloudFrontのIPからのインバウンドのみ許可</a:t>
                      </a:r>
                      <a:endParaRPr sz="900">
                        <a:solidFill>
                          <a:srgbClr val="0070C0"/>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【同一IPアドレスからのリクエスト】</a:t>
                      </a:r>
                      <a:endParaRPr sz="900">
                        <a:solidFill>
                          <a:srgbClr val="0070C0"/>
                        </a:solidFill>
                        <a:latin typeface="Arial"/>
                        <a:ea typeface="Arial"/>
                        <a:cs typeface="Arial"/>
                        <a:sym typeface="Arial"/>
                      </a:endParaRPr>
                    </a:p>
                    <a:p>
                      <a:pPr indent="-114300" lvl="0" marL="171450" marR="0" rtl="0" algn="l">
                        <a:spcBef>
                          <a:spcPts val="0"/>
                        </a:spcBef>
                        <a:spcAft>
                          <a:spcPts val="0"/>
                        </a:spcAft>
                        <a:buClr>
                          <a:schemeClr val="dk1"/>
                        </a:buClr>
                        <a:buSzPts val="900"/>
                        <a:buFont typeface="Arial"/>
                        <a:buNone/>
                      </a:pPr>
                      <a:r>
                        <a:rPr lang="ja-JP" sz="900">
                          <a:solidFill>
                            <a:srgbClr val="0070C0"/>
                          </a:solidFill>
                          <a:latin typeface="Arial"/>
                          <a:ea typeface="Arial"/>
                          <a:cs typeface="Arial"/>
                          <a:sym typeface="Arial"/>
                        </a:rPr>
                        <a:t>WAF</a:t>
                      </a:r>
                      <a:endParaRPr sz="900">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bl>
          </a:graphicData>
        </a:graphic>
      </p:graphicFrame>
      <p:sp>
        <p:nvSpPr>
          <p:cNvPr id="176" name="Google Shape;176;g1f6cf061cce_0_40"/>
          <p:cNvSpPr txBox="1"/>
          <p:nvPr/>
        </p:nvSpPr>
        <p:spPr>
          <a:xfrm>
            <a:off x="3708000" y="355697"/>
            <a:ext cx="5400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JP"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0"/>
          <p:cNvSpPr/>
          <p:nvPr/>
        </p:nvSpPr>
        <p:spPr>
          <a:xfrm>
            <a:off x="216000" y="542968"/>
            <a:ext cx="8712000" cy="40575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83" name="Google Shape;183;p10"/>
          <p:cNvSpPr/>
          <p:nvPr/>
        </p:nvSpPr>
        <p:spPr>
          <a:xfrm>
            <a:off x="2450725" y="2917550"/>
            <a:ext cx="4959000" cy="10491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b="0" i="0" sz="900" u="none" cap="none" strike="noStrike">
              <a:solidFill>
                <a:srgbClr val="A5A5A5"/>
              </a:solidFill>
              <a:latin typeface="Calibri"/>
              <a:ea typeface="Calibri"/>
              <a:cs typeface="Calibri"/>
              <a:sym typeface="Calibri"/>
            </a:endParaRPr>
          </a:p>
        </p:txBody>
      </p:sp>
      <p:sp>
        <p:nvSpPr>
          <p:cNvPr id="184" name="Google Shape;184;p10"/>
          <p:cNvSpPr/>
          <p:nvPr/>
        </p:nvSpPr>
        <p:spPr>
          <a:xfrm>
            <a:off x="2450725" y="1726425"/>
            <a:ext cx="4959000" cy="10491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b="0" i="0" sz="900" u="none" cap="none" strike="noStrike">
              <a:solidFill>
                <a:srgbClr val="A5A5A5"/>
              </a:solidFill>
              <a:latin typeface="Calibri"/>
              <a:ea typeface="Calibri"/>
              <a:cs typeface="Calibri"/>
              <a:sym typeface="Calibri"/>
            </a:endParaRPr>
          </a:p>
        </p:txBody>
      </p:sp>
      <p:sp>
        <p:nvSpPr>
          <p:cNvPr id="185" name="Google Shape;185;p10"/>
          <p:cNvSpPr/>
          <p:nvPr/>
        </p:nvSpPr>
        <p:spPr>
          <a:xfrm>
            <a:off x="801600" y="669450"/>
            <a:ext cx="7983600" cy="3774900"/>
          </a:xfrm>
          <a:prstGeom prst="rect">
            <a:avLst/>
          </a:prstGeom>
          <a:noFill/>
          <a:ln cap="flat" cmpd="sng" w="12700">
            <a:solidFill>
              <a:srgbClr val="000000"/>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b="0" i="0" lang="ja-JP" sz="900" u="none" cap="none" strike="noStrike">
                <a:solidFill>
                  <a:srgbClr val="000000"/>
                </a:solidFill>
                <a:latin typeface="Arial"/>
                <a:ea typeface="Arial"/>
                <a:cs typeface="Arial"/>
                <a:sym typeface="Arial"/>
              </a:rPr>
              <a:t>AWS Cloud</a:t>
            </a:r>
            <a:endParaRPr sz="1100"/>
          </a:p>
        </p:txBody>
      </p:sp>
      <p:sp>
        <p:nvSpPr>
          <p:cNvPr id="186" name="Google Shape;186;p10"/>
          <p:cNvSpPr/>
          <p:nvPr/>
        </p:nvSpPr>
        <p:spPr>
          <a:xfrm>
            <a:off x="2115475" y="1440675"/>
            <a:ext cx="5531400" cy="2765100"/>
          </a:xfrm>
          <a:prstGeom prst="rect">
            <a:avLst/>
          </a:prstGeom>
          <a:noFill/>
          <a:ln cap="flat" cmpd="sng" w="12700">
            <a:solidFill>
              <a:srgbClr val="693BC5"/>
            </a:solidFill>
            <a:prstDash val="solid"/>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rPr b="0" i="0" lang="ja-JP" sz="900" u="none" cap="none" strike="noStrike">
                <a:solidFill>
                  <a:srgbClr val="693BC5"/>
                </a:solidFill>
                <a:latin typeface="Arial"/>
                <a:ea typeface="Arial"/>
                <a:cs typeface="Arial"/>
                <a:sym typeface="Arial"/>
              </a:rPr>
              <a:t>Virtual private cloud (VPC)</a:t>
            </a:r>
            <a:endParaRPr sz="1100"/>
          </a:p>
        </p:txBody>
      </p:sp>
      <p:sp>
        <p:nvSpPr>
          <p:cNvPr id="187" name="Google Shape;187;p10"/>
          <p:cNvSpPr/>
          <p:nvPr/>
        </p:nvSpPr>
        <p:spPr>
          <a:xfrm>
            <a:off x="2023876" y="1322275"/>
            <a:ext cx="6090900" cy="3001800"/>
          </a:xfrm>
          <a:prstGeom prst="rect">
            <a:avLst/>
          </a:prstGeom>
          <a:noFill/>
          <a:ln cap="flat" cmpd="sng" w="12700">
            <a:solidFill>
              <a:srgbClr val="5B9CD5"/>
            </a:solidFill>
            <a:prstDash val="dash"/>
            <a:miter lim="800000"/>
            <a:headEnd len="sm" w="sm" type="none"/>
            <a:tailEnd len="sm" w="sm" type="none"/>
          </a:ln>
        </p:spPr>
        <p:txBody>
          <a:bodyPr anchorCtr="0" anchor="t" bIns="34275" lIns="377175" spcFirstLastPara="1" rIns="68575" wrap="square" tIns="68575">
            <a:noAutofit/>
          </a:bodyPr>
          <a:lstStyle/>
          <a:p>
            <a:pPr indent="0" lvl="0" marL="0" marR="0" rtl="0" algn="l">
              <a:spcBef>
                <a:spcPts val="0"/>
              </a:spcBef>
              <a:spcAft>
                <a:spcPts val="0"/>
              </a:spcAft>
              <a:buNone/>
            </a:pPr>
            <a:r>
              <a:t/>
            </a:r>
            <a:endParaRPr sz="1100"/>
          </a:p>
        </p:txBody>
      </p:sp>
      <p:sp>
        <p:nvSpPr>
          <p:cNvPr id="188" name="Google Shape;188;p10"/>
          <p:cNvSpPr/>
          <p:nvPr/>
        </p:nvSpPr>
        <p:spPr>
          <a:xfrm>
            <a:off x="2499575" y="1898400"/>
            <a:ext cx="987000" cy="806700"/>
          </a:xfrm>
          <a:prstGeom prst="rect">
            <a:avLst/>
          </a:prstGeom>
          <a:solidFill>
            <a:srgbClr val="1D8900">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t/>
            </a:r>
            <a:endParaRPr sz="1100"/>
          </a:p>
        </p:txBody>
      </p:sp>
      <p:sp>
        <p:nvSpPr>
          <p:cNvPr id="189" name="Google Shape;189;p10"/>
          <p:cNvSpPr/>
          <p:nvPr/>
        </p:nvSpPr>
        <p:spPr>
          <a:xfrm>
            <a:off x="2527905" y="3038750"/>
            <a:ext cx="987000" cy="806700"/>
          </a:xfrm>
          <a:prstGeom prst="rect">
            <a:avLst/>
          </a:prstGeom>
          <a:solidFill>
            <a:srgbClr val="1D8900">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t/>
            </a:r>
            <a:endParaRPr sz="1100"/>
          </a:p>
        </p:txBody>
      </p:sp>
      <p:sp>
        <p:nvSpPr>
          <p:cNvPr id="190" name="Google Shape;190;p10"/>
          <p:cNvSpPr/>
          <p:nvPr/>
        </p:nvSpPr>
        <p:spPr>
          <a:xfrm>
            <a:off x="4072400" y="2141550"/>
            <a:ext cx="1329600" cy="1673400"/>
          </a:xfrm>
          <a:prstGeom prst="rect">
            <a:avLst/>
          </a:prstGeom>
          <a:noFill/>
          <a:ln cap="flat" cmpd="sng" w="12700">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191" name="Google Shape;191;p10"/>
          <p:cNvSpPr/>
          <p:nvPr/>
        </p:nvSpPr>
        <p:spPr>
          <a:xfrm>
            <a:off x="3744200" y="1917525"/>
            <a:ext cx="3362100" cy="806700"/>
          </a:xfrm>
          <a:prstGeom prst="rect">
            <a:avLst/>
          </a:prstGeom>
          <a:solidFill>
            <a:srgbClr val="007CBC">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rPr b="0" i="0" lang="ja-JP" sz="900" u="none" cap="none" strike="noStrike">
                <a:solidFill>
                  <a:srgbClr val="5B9CD5"/>
                </a:solidFill>
                <a:latin typeface="Arial"/>
                <a:ea typeface="Arial"/>
                <a:cs typeface="Arial"/>
                <a:sym typeface="Arial"/>
              </a:rPr>
              <a:t>Private subnet</a:t>
            </a:r>
            <a:endParaRPr sz="1100"/>
          </a:p>
        </p:txBody>
      </p:sp>
      <p:sp>
        <p:nvSpPr>
          <p:cNvPr id="192" name="Google Shape;192;p10"/>
          <p:cNvSpPr/>
          <p:nvPr/>
        </p:nvSpPr>
        <p:spPr>
          <a:xfrm>
            <a:off x="3744200" y="3008250"/>
            <a:ext cx="3362100" cy="806700"/>
          </a:xfrm>
          <a:prstGeom prst="rect">
            <a:avLst/>
          </a:prstGeom>
          <a:solidFill>
            <a:srgbClr val="007CBC">
              <a:alpha val="9800"/>
            </a:srgbClr>
          </a:solidFill>
          <a:ln>
            <a:noFill/>
          </a:ln>
        </p:spPr>
        <p:txBody>
          <a:bodyPr anchorCtr="0" anchor="t" bIns="34275" lIns="377175" spcFirstLastPara="1" rIns="68575" wrap="square" tIns="34275">
            <a:noAutofit/>
          </a:bodyPr>
          <a:lstStyle/>
          <a:p>
            <a:pPr indent="0" lvl="0" marL="0" marR="0" rtl="0" algn="l">
              <a:spcBef>
                <a:spcPts val="0"/>
              </a:spcBef>
              <a:spcAft>
                <a:spcPts val="0"/>
              </a:spcAft>
              <a:buNone/>
            </a:pPr>
            <a:r>
              <a:rPr b="0" i="0" lang="ja-JP" sz="900" u="none" cap="none" strike="noStrike">
                <a:solidFill>
                  <a:srgbClr val="5B9CD5"/>
                </a:solidFill>
                <a:latin typeface="Arial"/>
                <a:ea typeface="Arial"/>
                <a:cs typeface="Arial"/>
                <a:sym typeface="Arial"/>
              </a:rPr>
              <a:t>Private subnet</a:t>
            </a:r>
            <a:endParaRPr sz="1100"/>
          </a:p>
        </p:txBody>
      </p:sp>
      <p:sp>
        <p:nvSpPr>
          <p:cNvPr id="193" name="Google Shape;193;p10"/>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JP" sz="1800">
                <a:latin typeface="Arial"/>
                <a:ea typeface="Arial"/>
                <a:cs typeface="Arial"/>
                <a:sym typeface="Arial"/>
              </a:rPr>
              <a:t>提案するシステムアーキテクチャ</a:t>
            </a:r>
            <a:r>
              <a:rPr lang="ja-JP" sz="1800">
                <a:solidFill>
                  <a:srgbClr val="FF0000"/>
                </a:solidFill>
                <a:latin typeface="Arial"/>
                <a:ea typeface="Arial"/>
                <a:cs typeface="Arial"/>
                <a:sym typeface="Arial"/>
              </a:rPr>
              <a:t>（必須）</a:t>
            </a:r>
            <a:endParaRPr sz="1800">
              <a:solidFill>
                <a:srgbClr val="FF0000"/>
              </a:solidFill>
              <a:latin typeface="Arial"/>
              <a:ea typeface="Arial"/>
              <a:cs typeface="Arial"/>
              <a:sym typeface="Arial"/>
            </a:endParaRPr>
          </a:p>
        </p:txBody>
      </p:sp>
      <p:pic>
        <p:nvPicPr>
          <p:cNvPr id="194" name="Google Shape;194;p10"/>
          <p:cNvPicPr preferRelativeResize="0"/>
          <p:nvPr/>
        </p:nvPicPr>
        <p:blipFill rotWithShape="1">
          <a:blip r:embed="rId3">
            <a:alphaModFix/>
          </a:blip>
          <a:srcRect b="0" l="0" r="0" t="0"/>
          <a:stretch/>
        </p:blipFill>
        <p:spPr>
          <a:xfrm>
            <a:off x="801604" y="669448"/>
            <a:ext cx="285750" cy="285750"/>
          </a:xfrm>
          <a:prstGeom prst="rect">
            <a:avLst/>
          </a:prstGeom>
          <a:noFill/>
          <a:ln>
            <a:noFill/>
          </a:ln>
        </p:spPr>
      </p:pic>
      <p:pic>
        <p:nvPicPr>
          <p:cNvPr id="195" name="Google Shape;195;p10"/>
          <p:cNvPicPr preferRelativeResize="0"/>
          <p:nvPr/>
        </p:nvPicPr>
        <p:blipFill rotWithShape="1">
          <a:blip r:embed="rId4">
            <a:alphaModFix/>
          </a:blip>
          <a:srcRect b="0" l="0" r="0" t="0"/>
          <a:stretch/>
        </p:blipFill>
        <p:spPr>
          <a:xfrm flipH="1">
            <a:off x="347670" y="2543175"/>
            <a:ext cx="352425" cy="352425"/>
          </a:xfrm>
          <a:prstGeom prst="rect">
            <a:avLst/>
          </a:prstGeom>
          <a:noFill/>
          <a:ln>
            <a:noFill/>
          </a:ln>
        </p:spPr>
      </p:pic>
      <p:pic>
        <p:nvPicPr>
          <p:cNvPr id="196" name="Google Shape;196;p10"/>
          <p:cNvPicPr preferRelativeResize="0"/>
          <p:nvPr/>
        </p:nvPicPr>
        <p:blipFill rotWithShape="1">
          <a:blip r:embed="rId5">
            <a:alphaModFix/>
          </a:blip>
          <a:srcRect b="0" l="0" r="0" t="0"/>
          <a:stretch/>
        </p:blipFill>
        <p:spPr>
          <a:xfrm>
            <a:off x="2115475" y="1440671"/>
            <a:ext cx="285750" cy="285750"/>
          </a:xfrm>
          <a:prstGeom prst="rect">
            <a:avLst/>
          </a:prstGeom>
          <a:noFill/>
          <a:ln>
            <a:noFill/>
          </a:ln>
        </p:spPr>
      </p:pic>
      <p:pic>
        <p:nvPicPr>
          <p:cNvPr id="197" name="Google Shape;197;p10"/>
          <p:cNvPicPr preferRelativeResize="0"/>
          <p:nvPr/>
        </p:nvPicPr>
        <p:blipFill rotWithShape="1">
          <a:blip r:embed="rId6">
            <a:alphaModFix/>
          </a:blip>
          <a:srcRect b="0" l="0" r="0" t="0"/>
          <a:stretch/>
        </p:blipFill>
        <p:spPr>
          <a:xfrm>
            <a:off x="1942858" y="2573793"/>
            <a:ext cx="342900" cy="342900"/>
          </a:xfrm>
          <a:prstGeom prst="rect">
            <a:avLst/>
          </a:prstGeom>
          <a:noFill/>
          <a:ln>
            <a:noFill/>
          </a:ln>
        </p:spPr>
      </p:pic>
      <p:pic>
        <p:nvPicPr>
          <p:cNvPr id="198" name="Google Shape;198;p10"/>
          <p:cNvPicPr preferRelativeResize="0"/>
          <p:nvPr/>
        </p:nvPicPr>
        <p:blipFill rotWithShape="1">
          <a:blip r:embed="rId7">
            <a:alphaModFix/>
          </a:blip>
          <a:srcRect b="0" l="0" r="0" t="0"/>
          <a:stretch/>
        </p:blipFill>
        <p:spPr>
          <a:xfrm>
            <a:off x="2499563" y="1918690"/>
            <a:ext cx="285750" cy="285750"/>
          </a:xfrm>
          <a:prstGeom prst="rect">
            <a:avLst/>
          </a:prstGeom>
          <a:noFill/>
          <a:ln>
            <a:noFill/>
          </a:ln>
        </p:spPr>
      </p:pic>
      <p:pic>
        <p:nvPicPr>
          <p:cNvPr id="199" name="Google Shape;199;p10"/>
          <p:cNvPicPr preferRelativeResize="0"/>
          <p:nvPr/>
        </p:nvPicPr>
        <p:blipFill rotWithShape="1">
          <a:blip r:embed="rId8">
            <a:alphaModFix/>
          </a:blip>
          <a:srcRect b="0" l="0" r="0" t="0"/>
          <a:stretch/>
        </p:blipFill>
        <p:spPr>
          <a:xfrm>
            <a:off x="3747769" y="1918709"/>
            <a:ext cx="285750" cy="285750"/>
          </a:xfrm>
          <a:prstGeom prst="rect">
            <a:avLst/>
          </a:prstGeom>
          <a:noFill/>
          <a:ln>
            <a:noFill/>
          </a:ln>
        </p:spPr>
      </p:pic>
      <p:pic>
        <p:nvPicPr>
          <p:cNvPr id="200" name="Google Shape;200;p10"/>
          <p:cNvPicPr preferRelativeResize="0"/>
          <p:nvPr/>
        </p:nvPicPr>
        <p:blipFill rotWithShape="1">
          <a:blip r:embed="rId8">
            <a:alphaModFix/>
          </a:blip>
          <a:srcRect b="0" l="0" r="0" t="0"/>
          <a:stretch/>
        </p:blipFill>
        <p:spPr>
          <a:xfrm>
            <a:off x="3747769" y="3009434"/>
            <a:ext cx="285750" cy="285750"/>
          </a:xfrm>
          <a:prstGeom prst="rect">
            <a:avLst/>
          </a:prstGeom>
          <a:noFill/>
          <a:ln>
            <a:noFill/>
          </a:ln>
        </p:spPr>
      </p:pic>
      <p:pic>
        <p:nvPicPr>
          <p:cNvPr id="201" name="Google Shape;201;p10"/>
          <p:cNvPicPr preferRelativeResize="0"/>
          <p:nvPr/>
        </p:nvPicPr>
        <p:blipFill rotWithShape="1">
          <a:blip r:embed="rId9">
            <a:alphaModFix/>
          </a:blip>
          <a:srcRect b="0" l="0" r="0" t="0"/>
          <a:stretch/>
        </p:blipFill>
        <p:spPr>
          <a:xfrm>
            <a:off x="4171285" y="3246501"/>
            <a:ext cx="391187" cy="391187"/>
          </a:xfrm>
          <a:prstGeom prst="rect">
            <a:avLst/>
          </a:prstGeom>
          <a:noFill/>
          <a:ln>
            <a:noFill/>
          </a:ln>
        </p:spPr>
      </p:pic>
      <p:pic>
        <p:nvPicPr>
          <p:cNvPr id="202" name="Google Shape;202;p10"/>
          <p:cNvPicPr preferRelativeResize="0"/>
          <p:nvPr/>
        </p:nvPicPr>
        <p:blipFill rotWithShape="1">
          <a:blip r:embed="rId10">
            <a:alphaModFix/>
          </a:blip>
          <a:srcRect b="0" l="0" r="0" t="0"/>
          <a:stretch/>
        </p:blipFill>
        <p:spPr>
          <a:xfrm>
            <a:off x="4746492" y="3246499"/>
            <a:ext cx="391200" cy="391200"/>
          </a:xfrm>
          <a:prstGeom prst="rect">
            <a:avLst/>
          </a:prstGeom>
          <a:noFill/>
          <a:ln>
            <a:noFill/>
          </a:ln>
        </p:spPr>
      </p:pic>
      <p:sp>
        <p:nvSpPr>
          <p:cNvPr id="203" name="Google Shape;203;p10"/>
          <p:cNvSpPr txBox="1"/>
          <p:nvPr/>
        </p:nvSpPr>
        <p:spPr>
          <a:xfrm>
            <a:off x="4656792" y="2576450"/>
            <a:ext cx="570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Fargate</a:t>
            </a:r>
            <a:endParaRPr sz="1100"/>
          </a:p>
        </p:txBody>
      </p:sp>
      <p:sp>
        <p:nvSpPr>
          <p:cNvPr id="204" name="Google Shape;204;p10"/>
          <p:cNvSpPr txBox="1"/>
          <p:nvPr/>
        </p:nvSpPr>
        <p:spPr>
          <a:xfrm>
            <a:off x="3975075" y="3580375"/>
            <a:ext cx="78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JP" sz="900"/>
              <a:t>ECS</a:t>
            </a:r>
            <a:r>
              <a:rPr lang="ja-JP" sz="900"/>
              <a:t> </a:t>
            </a:r>
            <a:endParaRPr/>
          </a:p>
        </p:txBody>
      </p:sp>
      <p:sp>
        <p:nvSpPr>
          <p:cNvPr id="205" name="Google Shape;205;p10"/>
          <p:cNvSpPr txBox="1"/>
          <p:nvPr/>
        </p:nvSpPr>
        <p:spPr>
          <a:xfrm>
            <a:off x="3975075" y="2521588"/>
            <a:ext cx="783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ja-JP" sz="900"/>
              <a:t>ECS </a:t>
            </a:r>
            <a:endParaRPr/>
          </a:p>
        </p:txBody>
      </p:sp>
      <p:pic>
        <p:nvPicPr>
          <p:cNvPr id="206" name="Google Shape;206;p10"/>
          <p:cNvPicPr preferRelativeResize="0"/>
          <p:nvPr/>
        </p:nvPicPr>
        <p:blipFill rotWithShape="1">
          <a:blip r:embed="rId11">
            <a:alphaModFix/>
          </a:blip>
          <a:srcRect b="0" l="0" r="0" t="0"/>
          <a:stretch/>
        </p:blipFill>
        <p:spPr>
          <a:xfrm>
            <a:off x="2833753" y="2575572"/>
            <a:ext cx="391200" cy="391200"/>
          </a:xfrm>
          <a:prstGeom prst="rect">
            <a:avLst/>
          </a:prstGeom>
          <a:noFill/>
          <a:ln>
            <a:noFill/>
          </a:ln>
        </p:spPr>
      </p:pic>
      <p:sp>
        <p:nvSpPr>
          <p:cNvPr id="207" name="Google Shape;207;p10"/>
          <p:cNvSpPr txBox="1"/>
          <p:nvPr/>
        </p:nvSpPr>
        <p:spPr>
          <a:xfrm>
            <a:off x="2780348" y="2899425"/>
            <a:ext cx="4659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800">
                <a:solidFill>
                  <a:srgbClr val="000000"/>
                </a:solidFill>
                <a:latin typeface="Arial"/>
                <a:ea typeface="Arial"/>
                <a:cs typeface="Arial"/>
                <a:sym typeface="Arial"/>
              </a:rPr>
              <a:t>ALB</a:t>
            </a:r>
            <a:endParaRPr sz="1100"/>
          </a:p>
        </p:txBody>
      </p:sp>
      <p:pic>
        <p:nvPicPr>
          <p:cNvPr id="208" name="Google Shape;208;p10"/>
          <p:cNvPicPr preferRelativeResize="0"/>
          <p:nvPr/>
        </p:nvPicPr>
        <p:blipFill rotWithShape="1">
          <a:blip r:embed="rId12">
            <a:alphaModFix/>
          </a:blip>
          <a:srcRect b="0" l="0" r="0" t="0"/>
          <a:stretch/>
        </p:blipFill>
        <p:spPr>
          <a:xfrm>
            <a:off x="1514137" y="1862146"/>
            <a:ext cx="342900" cy="342900"/>
          </a:xfrm>
          <a:prstGeom prst="rect">
            <a:avLst/>
          </a:prstGeom>
          <a:noFill/>
          <a:ln>
            <a:noFill/>
          </a:ln>
        </p:spPr>
      </p:pic>
      <p:sp>
        <p:nvSpPr>
          <p:cNvPr id="209" name="Google Shape;209;p10"/>
          <p:cNvSpPr txBox="1"/>
          <p:nvPr/>
        </p:nvSpPr>
        <p:spPr>
          <a:xfrm>
            <a:off x="1354237" y="2320750"/>
            <a:ext cx="662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Route 53</a:t>
            </a:r>
            <a:endParaRPr sz="1100"/>
          </a:p>
        </p:txBody>
      </p:sp>
      <p:pic>
        <p:nvPicPr>
          <p:cNvPr id="210" name="Google Shape;210;p10"/>
          <p:cNvPicPr preferRelativeResize="0"/>
          <p:nvPr/>
        </p:nvPicPr>
        <p:blipFill rotWithShape="1">
          <a:blip r:embed="rId13">
            <a:alphaModFix/>
          </a:blip>
          <a:srcRect b="0" l="0" r="0" t="0"/>
          <a:stretch/>
        </p:blipFill>
        <p:spPr>
          <a:xfrm>
            <a:off x="1509374" y="3097175"/>
            <a:ext cx="352425" cy="379474"/>
          </a:xfrm>
          <a:prstGeom prst="rect">
            <a:avLst/>
          </a:prstGeom>
          <a:noFill/>
          <a:ln>
            <a:noFill/>
          </a:ln>
        </p:spPr>
      </p:pic>
      <p:sp>
        <p:nvSpPr>
          <p:cNvPr id="211" name="Google Shape;211;p10"/>
          <p:cNvSpPr txBox="1"/>
          <p:nvPr/>
        </p:nvSpPr>
        <p:spPr>
          <a:xfrm>
            <a:off x="1126537" y="3476640"/>
            <a:ext cx="11181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Cognito</a:t>
            </a:r>
            <a:endParaRPr sz="1100"/>
          </a:p>
        </p:txBody>
      </p:sp>
      <p:pic>
        <p:nvPicPr>
          <p:cNvPr id="212" name="Google Shape;212;p10"/>
          <p:cNvPicPr preferRelativeResize="0"/>
          <p:nvPr/>
        </p:nvPicPr>
        <p:blipFill rotWithShape="1">
          <a:blip r:embed="rId14">
            <a:alphaModFix/>
          </a:blip>
          <a:srcRect b="0" l="0" r="0" t="0"/>
          <a:stretch/>
        </p:blipFill>
        <p:spPr>
          <a:xfrm>
            <a:off x="1514273" y="1322287"/>
            <a:ext cx="342627" cy="345615"/>
          </a:xfrm>
          <a:prstGeom prst="rect">
            <a:avLst/>
          </a:prstGeom>
          <a:noFill/>
          <a:ln>
            <a:noFill/>
          </a:ln>
        </p:spPr>
      </p:pic>
      <p:sp>
        <p:nvSpPr>
          <p:cNvPr id="213" name="Google Shape;213;p10"/>
          <p:cNvSpPr txBox="1"/>
          <p:nvPr/>
        </p:nvSpPr>
        <p:spPr>
          <a:xfrm>
            <a:off x="1170187" y="1622440"/>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 WAF</a:t>
            </a:r>
            <a:endParaRPr sz="1100"/>
          </a:p>
        </p:txBody>
      </p:sp>
      <p:pic>
        <p:nvPicPr>
          <p:cNvPr id="214" name="Google Shape;214;p10"/>
          <p:cNvPicPr preferRelativeResize="0"/>
          <p:nvPr/>
        </p:nvPicPr>
        <p:blipFill rotWithShape="1">
          <a:blip r:embed="rId15">
            <a:alphaModFix/>
          </a:blip>
          <a:srcRect b="0" l="0" r="0" t="0"/>
          <a:stretch/>
        </p:blipFill>
        <p:spPr>
          <a:xfrm>
            <a:off x="6145696" y="731334"/>
            <a:ext cx="342650" cy="342650"/>
          </a:xfrm>
          <a:prstGeom prst="rect">
            <a:avLst/>
          </a:prstGeom>
          <a:noFill/>
          <a:ln>
            <a:noFill/>
          </a:ln>
        </p:spPr>
      </p:pic>
      <p:sp>
        <p:nvSpPr>
          <p:cNvPr id="215" name="Google Shape;215;p10"/>
          <p:cNvSpPr txBox="1"/>
          <p:nvPr/>
        </p:nvSpPr>
        <p:spPr>
          <a:xfrm>
            <a:off x="5789850" y="1044177"/>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SNS</a:t>
            </a:r>
            <a:endParaRPr sz="1100"/>
          </a:p>
        </p:txBody>
      </p:sp>
      <p:pic>
        <p:nvPicPr>
          <p:cNvPr id="216" name="Google Shape;216;p10"/>
          <p:cNvPicPr preferRelativeResize="0"/>
          <p:nvPr/>
        </p:nvPicPr>
        <p:blipFill rotWithShape="1">
          <a:blip r:embed="rId16">
            <a:alphaModFix/>
          </a:blip>
          <a:srcRect b="0" l="0" r="0" t="0"/>
          <a:stretch/>
        </p:blipFill>
        <p:spPr>
          <a:xfrm>
            <a:off x="6748150" y="731334"/>
            <a:ext cx="342650" cy="342650"/>
          </a:xfrm>
          <a:prstGeom prst="rect">
            <a:avLst/>
          </a:prstGeom>
          <a:noFill/>
          <a:ln>
            <a:noFill/>
          </a:ln>
        </p:spPr>
      </p:pic>
      <p:sp>
        <p:nvSpPr>
          <p:cNvPr id="217" name="Google Shape;217;p10"/>
          <p:cNvSpPr txBox="1"/>
          <p:nvPr/>
        </p:nvSpPr>
        <p:spPr>
          <a:xfrm>
            <a:off x="6408950" y="1044177"/>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SES</a:t>
            </a:r>
            <a:endParaRPr sz="1100"/>
          </a:p>
        </p:txBody>
      </p:sp>
      <p:pic>
        <p:nvPicPr>
          <p:cNvPr id="218" name="Google Shape;218;p10"/>
          <p:cNvPicPr preferRelativeResize="0"/>
          <p:nvPr/>
        </p:nvPicPr>
        <p:blipFill rotWithShape="1">
          <a:blip r:embed="rId17">
            <a:alphaModFix/>
          </a:blip>
          <a:srcRect b="0" l="0" r="0" t="0"/>
          <a:stretch/>
        </p:blipFill>
        <p:spPr>
          <a:xfrm>
            <a:off x="7424749" y="731334"/>
            <a:ext cx="342650" cy="342650"/>
          </a:xfrm>
          <a:prstGeom prst="rect">
            <a:avLst/>
          </a:prstGeom>
          <a:noFill/>
          <a:ln>
            <a:noFill/>
          </a:ln>
        </p:spPr>
      </p:pic>
      <p:sp>
        <p:nvSpPr>
          <p:cNvPr id="219" name="Google Shape;219;p10"/>
          <p:cNvSpPr txBox="1"/>
          <p:nvPr/>
        </p:nvSpPr>
        <p:spPr>
          <a:xfrm>
            <a:off x="7080675" y="1044177"/>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S3(KMS)</a:t>
            </a:r>
            <a:endParaRPr sz="1100"/>
          </a:p>
        </p:txBody>
      </p:sp>
      <p:pic>
        <p:nvPicPr>
          <p:cNvPr id="220" name="Google Shape;220;p10"/>
          <p:cNvPicPr preferRelativeResize="0"/>
          <p:nvPr/>
        </p:nvPicPr>
        <p:blipFill rotWithShape="1">
          <a:blip r:embed="rId18">
            <a:alphaModFix/>
          </a:blip>
          <a:srcRect b="0" l="0" r="0" t="0"/>
          <a:stretch/>
        </p:blipFill>
        <p:spPr>
          <a:xfrm>
            <a:off x="2576888" y="731334"/>
            <a:ext cx="342650" cy="342650"/>
          </a:xfrm>
          <a:prstGeom prst="rect">
            <a:avLst/>
          </a:prstGeom>
          <a:noFill/>
          <a:ln>
            <a:noFill/>
          </a:ln>
        </p:spPr>
      </p:pic>
      <p:sp>
        <p:nvSpPr>
          <p:cNvPr id="221" name="Google Shape;221;p10"/>
          <p:cNvSpPr txBox="1"/>
          <p:nvPr/>
        </p:nvSpPr>
        <p:spPr>
          <a:xfrm>
            <a:off x="2214425" y="1044177"/>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CloudWatch</a:t>
            </a:r>
            <a:endParaRPr sz="1100"/>
          </a:p>
        </p:txBody>
      </p:sp>
      <p:pic>
        <p:nvPicPr>
          <p:cNvPr id="222" name="Google Shape;222;p10"/>
          <p:cNvPicPr preferRelativeResize="0"/>
          <p:nvPr/>
        </p:nvPicPr>
        <p:blipFill rotWithShape="1">
          <a:blip r:embed="rId19">
            <a:alphaModFix/>
          </a:blip>
          <a:srcRect b="0" l="0" r="0" t="0"/>
          <a:stretch/>
        </p:blipFill>
        <p:spPr>
          <a:xfrm>
            <a:off x="3303601" y="731334"/>
            <a:ext cx="342650" cy="327368"/>
          </a:xfrm>
          <a:prstGeom prst="rect">
            <a:avLst/>
          </a:prstGeom>
          <a:noFill/>
          <a:ln>
            <a:noFill/>
          </a:ln>
        </p:spPr>
      </p:pic>
      <p:sp>
        <p:nvSpPr>
          <p:cNvPr id="223" name="Google Shape;223;p10"/>
          <p:cNvSpPr txBox="1"/>
          <p:nvPr/>
        </p:nvSpPr>
        <p:spPr>
          <a:xfrm>
            <a:off x="2905275" y="1044177"/>
            <a:ext cx="11181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EventBridge</a:t>
            </a:r>
            <a:endParaRPr sz="1100"/>
          </a:p>
        </p:txBody>
      </p:sp>
      <p:pic>
        <p:nvPicPr>
          <p:cNvPr id="224" name="Google Shape;224;p10"/>
          <p:cNvPicPr preferRelativeResize="0"/>
          <p:nvPr/>
        </p:nvPicPr>
        <p:blipFill rotWithShape="1">
          <a:blip r:embed="rId20">
            <a:alphaModFix/>
          </a:blip>
          <a:srcRect b="0" l="0" r="0" t="0"/>
          <a:stretch/>
        </p:blipFill>
        <p:spPr>
          <a:xfrm>
            <a:off x="7829249" y="1289434"/>
            <a:ext cx="285750" cy="285750"/>
          </a:xfrm>
          <a:prstGeom prst="rect">
            <a:avLst/>
          </a:prstGeom>
          <a:noFill/>
          <a:ln>
            <a:noFill/>
          </a:ln>
        </p:spPr>
      </p:pic>
      <p:sp>
        <p:nvSpPr>
          <p:cNvPr id="225" name="Google Shape;225;p10"/>
          <p:cNvSpPr txBox="1"/>
          <p:nvPr/>
        </p:nvSpPr>
        <p:spPr>
          <a:xfrm>
            <a:off x="7352875" y="1498200"/>
            <a:ext cx="78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ja-JP" sz="900">
                <a:solidFill>
                  <a:srgbClr val="5B9CD5"/>
                </a:solidFill>
              </a:rPr>
              <a:t>東京</a:t>
            </a:r>
            <a:endParaRPr sz="900">
              <a:solidFill>
                <a:srgbClr val="5B9CD5"/>
              </a:solidFill>
            </a:endParaRPr>
          </a:p>
          <a:p>
            <a:pPr indent="0" lvl="0" marL="0" rtl="0" algn="r">
              <a:spcBef>
                <a:spcPts val="0"/>
              </a:spcBef>
              <a:spcAft>
                <a:spcPts val="0"/>
              </a:spcAft>
              <a:buNone/>
            </a:pPr>
            <a:r>
              <a:rPr lang="ja-JP" sz="900">
                <a:solidFill>
                  <a:srgbClr val="5B9CD5"/>
                </a:solidFill>
              </a:rPr>
              <a:t>リージョン</a:t>
            </a:r>
            <a:endParaRPr sz="1100"/>
          </a:p>
        </p:txBody>
      </p:sp>
      <p:pic>
        <p:nvPicPr>
          <p:cNvPr id="226" name="Google Shape;226;p10"/>
          <p:cNvPicPr preferRelativeResize="0"/>
          <p:nvPr/>
        </p:nvPicPr>
        <p:blipFill rotWithShape="1">
          <a:blip r:embed="rId21">
            <a:alphaModFix/>
          </a:blip>
          <a:srcRect b="0" l="0" r="0" t="0"/>
          <a:stretch/>
        </p:blipFill>
        <p:spPr>
          <a:xfrm>
            <a:off x="6507256" y="2222460"/>
            <a:ext cx="379787" cy="379787"/>
          </a:xfrm>
          <a:prstGeom prst="rect">
            <a:avLst/>
          </a:prstGeom>
          <a:noFill/>
          <a:ln>
            <a:noFill/>
          </a:ln>
        </p:spPr>
      </p:pic>
      <p:sp>
        <p:nvSpPr>
          <p:cNvPr id="227" name="Google Shape;227;p10"/>
          <p:cNvSpPr txBox="1"/>
          <p:nvPr/>
        </p:nvSpPr>
        <p:spPr>
          <a:xfrm>
            <a:off x="6350350" y="1898850"/>
            <a:ext cx="6936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Aurora</a:t>
            </a:r>
            <a:endParaRPr sz="900">
              <a:solidFill>
                <a:srgbClr val="000000"/>
              </a:solidFill>
              <a:latin typeface="Arial"/>
              <a:ea typeface="Arial"/>
              <a:cs typeface="Arial"/>
              <a:sym typeface="Arial"/>
            </a:endParaRPr>
          </a:p>
          <a:p>
            <a:pPr indent="0" lvl="0" marL="0" marR="0" rtl="0" algn="ctr">
              <a:spcBef>
                <a:spcPts val="0"/>
              </a:spcBef>
              <a:spcAft>
                <a:spcPts val="0"/>
              </a:spcAft>
              <a:buNone/>
            </a:pPr>
            <a:r>
              <a:rPr lang="ja-JP" sz="900"/>
              <a:t>(Primary)</a:t>
            </a:r>
            <a:endParaRPr sz="900"/>
          </a:p>
        </p:txBody>
      </p:sp>
      <p:pic>
        <p:nvPicPr>
          <p:cNvPr id="228" name="Google Shape;228;p10"/>
          <p:cNvPicPr preferRelativeResize="0"/>
          <p:nvPr/>
        </p:nvPicPr>
        <p:blipFill rotWithShape="1">
          <a:blip r:embed="rId21">
            <a:alphaModFix/>
          </a:blip>
          <a:srcRect b="0" l="0" r="0" t="0"/>
          <a:stretch/>
        </p:blipFill>
        <p:spPr>
          <a:xfrm>
            <a:off x="6507256" y="3201560"/>
            <a:ext cx="379787" cy="379787"/>
          </a:xfrm>
          <a:prstGeom prst="rect">
            <a:avLst/>
          </a:prstGeom>
          <a:noFill/>
          <a:ln>
            <a:noFill/>
          </a:ln>
        </p:spPr>
      </p:pic>
      <p:sp>
        <p:nvSpPr>
          <p:cNvPr id="229" name="Google Shape;229;p10"/>
          <p:cNvSpPr txBox="1"/>
          <p:nvPr/>
        </p:nvSpPr>
        <p:spPr>
          <a:xfrm>
            <a:off x="6138100" y="3567538"/>
            <a:ext cx="11181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Aurora</a:t>
            </a:r>
            <a:endParaRPr sz="900">
              <a:solidFill>
                <a:srgbClr val="000000"/>
              </a:solidFill>
              <a:latin typeface="Arial"/>
              <a:ea typeface="Arial"/>
              <a:cs typeface="Arial"/>
              <a:sym typeface="Arial"/>
            </a:endParaRPr>
          </a:p>
          <a:p>
            <a:pPr indent="0" lvl="0" marL="0" marR="0" rtl="0" algn="ctr">
              <a:spcBef>
                <a:spcPts val="0"/>
              </a:spcBef>
              <a:spcAft>
                <a:spcPts val="0"/>
              </a:spcAft>
              <a:buNone/>
            </a:pPr>
            <a:r>
              <a:rPr lang="ja-JP" sz="900"/>
              <a:t>(Secondory)</a:t>
            </a:r>
            <a:endParaRPr sz="900"/>
          </a:p>
        </p:txBody>
      </p:sp>
      <p:pic>
        <p:nvPicPr>
          <p:cNvPr id="230" name="Google Shape;230;p10"/>
          <p:cNvPicPr preferRelativeResize="0"/>
          <p:nvPr/>
        </p:nvPicPr>
        <p:blipFill rotWithShape="1">
          <a:blip r:embed="rId22">
            <a:alphaModFix/>
          </a:blip>
          <a:srcRect b="0" l="0" r="0" t="0"/>
          <a:stretch/>
        </p:blipFill>
        <p:spPr>
          <a:xfrm>
            <a:off x="1505587" y="3711341"/>
            <a:ext cx="360000" cy="360000"/>
          </a:xfrm>
          <a:prstGeom prst="rect">
            <a:avLst/>
          </a:prstGeom>
          <a:noFill/>
          <a:ln>
            <a:noFill/>
          </a:ln>
        </p:spPr>
      </p:pic>
      <p:sp>
        <p:nvSpPr>
          <p:cNvPr id="231" name="Google Shape;231;p10"/>
          <p:cNvSpPr txBox="1"/>
          <p:nvPr/>
        </p:nvSpPr>
        <p:spPr>
          <a:xfrm>
            <a:off x="1170187" y="4098150"/>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DynamoDB</a:t>
            </a:r>
            <a:endParaRPr sz="1100"/>
          </a:p>
        </p:txBody>
      </p:sp>
      <p:pic>
        <p:nvPicPr>
          <p:cNvPr id="232" name="Google Shape;232;p10"/>
          <p:cNvPicPr preferRelativeResize="0"/>
          <p:nvPr/>
        </p:nvPicPr>
        <p:blipFill rotWithShape="1">
          <a:blip r:embed="rId23">
            <a:alphaModFix/>
          </a:blip>
          <a:srcRect b="0" l="0" r="0" t="0"/>
          <a:stretch/>
        </p:blipFill>
        <p:spPr>
          <a:xfrm>
            <a:off x="8222000" y="3414145"/>
            <a:ext cx="342650" cy="342680"/>
          </a:xfrm>
          <a:prstGeom prst="rect">
            <a:avLst/>
          </a:prstGeom>
          <a:noFill/>
          <a:ln>
            <a:noFill/>
          </a:ln>
        </p:spPr>
      </p:pic>
      <p:sp>
        <p:nvSpPr>
          <p:cNvPr id="233" name="Google Shape;233;p10"/>
          <p:cNvSpPr txBox="1"/>
          <p:nvPr/>
        </p:nvSpPr>
        <p:spPr>
          <a:xfrm>
            <a:off x="8046525" y="3727425"/>
            <a:ext cx="693600" cy="20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rgbClr val="000000"/>
                </a:solidFill>
                <a:latin typeface="Arial"/>
                <a:ea typeface="Arial"/>
                <a:cs typeface="Arial"/>
                <a:sym typeface="Arial"/>
              </a:rPr>
              <a:t> KMS</a:t>
            </a:r>
            <a:endParaRPr sz="900"/>
          </a:p>
        </p:txBody>
      </p:sp>
      <p:sp>
        <p:nvSpPr>
          <p:cNvPr id="234" name="Google Shape;234;p10"/>
          <p:cNvSpPr txBox="1"/>
          <p:nvPr/>
        </p:nvSpPr>
        <p:spPr>
          <a:xfrm>
            <a:off x="5402837" y="2950113"/>
            <a:ext cx="783600" cy="338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800">
                <a:solidFill>
                  <a:srgbClr val="000000"/>
                </a:solidFill>
                <a:latin typeface="Arial"/>
                <a:ea typeface="Arial"/>
                <a:cs typeface="Arial"/>
                <a:sym typeface="Arial"/>
              </a:rPr>
              <a:t>ElastiCache</a:t>
            </a:r>
            <a:endParaRPr sz="800">
              <a:solidFill>
                <a:srgbClr val="000000"/>
              </a:solidFill>
              <a:latin typeface="Arial"/>
              <a:ea typeface="Arial"/>
              <a:cs typeface="Arial"/>
              <a:sym typeface="Arial"/>
            </a:endParaRPr>
          </a:p>
          <a:p>
            <a:pPr indent="0" lvl="0" marL="0" marR="0" rtl="0" algn="ctr">
              <a:spcBef>
                <a:spcPts val="0"/>
              </a:spcBef>
              <a:spcAft>
                <a:spcPts val="0"/>
              </a:spcAft>
              <a:buNone/>
            </a:pPr>
            <a:r>
              <a:rPr lang="ja-JP" sz="800"/>
              <a:t>(Redis)</a:t>
            </a:r>
            <a:endParaRPr sz="800"/>
          </a:p>
        </p:txBody>
      </p:sp>
      <p:pic>
        <p:nvPicPr>
          <p:cNvPr id="235" name="Google Shape;235;p10"/>
          <p:cNvPicPr preferRelativeResize="0"/>
          <p:nvPr/>
        </p:nvPicPr>
        <p:blipFill rotWithShape="1">
          <a:blip r:embed="rId24">
            <a:alphaModFix/>
          </a:blip>
          <a:srcRect b="0" l="0" r="0" t="0"/>
          <a:stretch/>
        </p:blipFill>
        <p:spPr>
          <a:xfrm>
            <a:off x="4072399" y="2778209"/>
            <a:ext cx="285750" cy="285750"/>
          </a:xfrm>
          <a:prstGeom prst="rect">
            <a:avLst/>
          </a:prstGeom>
          <a:noFill/>
          <a:ln>
            <a:noFill/>
          </a:ln>
        </p:spPr>
      </p:pic>
      <p:pic>
        <p:nvPicPr>
          <p:cNvPr id="236" name="Google Shape;236;p10"/>
          <p:cNvPicPr preferRelativeResize="0"/>
          <p:nvPr/>
        </p:nvPicPr>
        <p:blipFill rotWithShape="1">
          <a:blip r:embed="rId7">
            <a:alphaModFix/>
          </a:blip>
          <a:srcRect b="0" l="0" r="0" t="0"/>
          <a:stretch/>
        </p:blipFill>
        <p:spPr>
          <a:xfrm>
            <a:off x="2514813" y="3059039"/>
            <a:ext cx="285750" cy="285750"/>
          </a:xfrm>
          <a:prstGeom prst="rect">
            <a:avLst/>
          </a:prstGeom>
          <a:noFill/>
          <a:ln>
            <a:noFill/>
          </a:ln>
        </p:spPr>
      </p:pic>
      <p:pic>
        <p:nvPicPr>
          <p:cNvPr id="237" name="Google Shape;237;p10"/>
          <p:cNvPicPr preferRelativeResize="0"/>
          <p:nvPr/>
        </p:nvPicPr>
        <p:blipFill rotWithShape="1">
          <a:blip r:embed="rId25">
            <a:alphaModFix/>
          </a:blip>
          <a:srcRect b="0" l="0" r="0" t="0"/>
          <a:stretch/>
        </p:blipFill>
        <p:spPr>
          <a:xfrm>
            <a:off x="8222000" y="2836550"/>
            <a:ext cx="342650" cy="342650"/>
          </a:xfrm>
          <a:prstGeom prst="rect">
            <a:avLst/>
          </a:prstGeom>
          <a:noFill/>
          <a:ln>
            <a:noFill/>
          </a:ln>
        </p:spPr>
      </p:pic>
      <p:sp>
        <p:nvSpPr>
          <p:cNvPr id="238" name="Google Shape;238;p10"/>
          <p:cNvSpPr txBox="1"/>
          <p:nvPr/>
        </p:nvSpPr>
        <p:spPr>
          <a:xfrm>
            <a:off x="8160375" y="3143878"/>
            <a:ext cx="4659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800">
                <a:solidFill>
                  <a:srgbClr val="000000"/>
                </a:solidFill>
                <a:latin typeface="Arial"/>
                <a:ea typeface="Arial"/>
                <a:cs typeface="Arial"/>
                <a:sym typeface="Arial"/>
              </a:rPr>
              <a:t>ACM</a:t>
            </a:r>
            <a:endParaRPr sz="1000"/>
          </a:p>
        </p:txBody>
      </p:sp>
      <p:cxnSp>
        <p:nvCxnSpPr>
          <p:cNvPr id="239" name="Google Shape;239;p10"/>
          <p:cNvCxnSpPr>
            <a:stCxn id="208" idx="2"/>
            <a:endCxn id="240" idx="0"/>
          </p:cNvCxnSpPr>
          <p:nvPr/>
        </p:nvCxnSpPr>
        <p:spPr>
          <a:xfrm>
            <a:off x="1685587" y="2205046"/>
            <a:ext cx="0" cy="282600"/>
          </a:xfrm>
          <a:prstGeom prst="straightConnector1">
            <a:avLst/>
          </a:prstGeom>
          <a:noFill/>
          <a:ln cap="flat" cmpd="sng" w="12700">
            <a:solidFill>
              <a:srgbClr val="44546A"/>
            </a:solidFill>
            <a:prstDash val="solid"/>
            <a:miter lim="800000"/>
            <a:headEnd len="sm" w="sm" type="none"/>
            <a:tailEnd len="med" w="med" type="stealth"/>
          </a:ln>
        </p:spPr>
      </p:cxnSp>
      <p:cxnSp>
        <p:nvCxnSpPr>
          <p:cNvPr id="241" name="Google Shape;241;p10"/>
          <p:cNvCxnSpPr>
            <a:stCxn id="242" idx="3"/>
            <a:endCxn id="243" idx="1"/>
          </p:cNvCxnSpPr>
          <p:nvPr/>
        </p:nvCxnSpPr>
        <p:spPr>
          <a:xfrm>
            <a:off x="4562472" y="2400045"/>
            <a:ext cx="183900" cy="0"/>
          </a:xfrm>
          <a:prstGeom prst="straightConnector1">
            <a:avLst/>
          </a:prstGeom>
          <a:noFill/>
          <a:ln cap="flat" cmpd="sng" w="12700">
            <a:solidFill>
              <a:srgbClr val="44546A"/>
            </a:solidFill>
            <a:prstDash val="solid"/>
            <a:miter lim="800000"/>
            <a:headEnd len="sm" w="sm" type="none"/>
            <a:tailEnd len="med" w="med" type="stealth"/>
          </a:ln>
        </p:spPr>
      </p:cxnSp>
      <p:cxnSp>
        <p:nvCxnSpPr>
          <p:cNvPr id="244" name="Google Shape;244;p10"/>
          <p:cNvCxnSpPr>
            <a:stCxn id="201" idx="3"/>
            <a:endCxn id="202" idx="1"/>
          </p:cNvCxnSpPr>
          <p:nvPr/>
        </p:nvCxnSpPr>
        <p:spPr>
          <a:xfrm>
            <a:off x="4562472" y="3442095"/>
            <a:ext cx="183900" cy="0"/>
          </a:xfrm>
          <a:prstGeom prst="straightConnector1">
            <a:avLst/>
          </a:prstGeom>
          <a:noFill/>
          <a:ln cap="flat" cmpd="sng" w="12700">
            <a:solidFill>
              <a:srgbClr val="44546A"/>
            </a:solidFill>
            <a:prstDash val="solid"/>
            <a:miter lim="800000"/>
            <a:headEnd len="sm" w="sm" type="none"/>
            <a:tailEnd len="med" w="med" type="stealth"/>
          </a:ln>
        </p:spPr>
      </p:cxnSp>
      <p:cxnSp>
        <p:nvCxnSpPr>
          <p:cNvPr id="245" name="Google Shape;245;p10"/>
          <p:cNvCxnSpPr>
            <a:stCxn id="210" idx="3"/>
            <a:endCxn id="206" idx="1"/>
          </p:cNvCxnSpPr>
          <p:nvPr/>
        </p:nvCxnSpPr>
        <p:spPr>
          <a:xfrm flipH="1" rot="10800000">
            <a:off x="1861799" y="2771212"/>
            <a:ext cx="972000" cy="515700"/>
          </a:xfrm>
          <a:prstGeom prst="bentConnector3">
            <a:avLst>
              <a:gd fmla="val 49998" name="adj1"/>
            </a:avLst>
          </a:prstGeom>
          <a:noFill/>
          <a:ln cap="flat" cmpd="sng" w="12700">
            <a:solidFill>
              <a:srgbClr val="44546A"/>
            </a:solidFill>
            <a:prstDash val="solid"/>
            <a:miter lim="800000"/>
            <a:headEnd len="med" w="med" type="stealth"/>
            <a:tailEnd len="med" w="med" type="stealth"/>
          </a:ln>
        </p:spPr>
      </p:cxnSp>
      <p:sp>
        <p:nvSpPr>
          <p:cNvPr id="246" name="Google Shape;246;p10"/>
          <p:cNvSpPr txBox="1"/>
          <p:nvPr/>
        </p:nvSpPr>
        <p:spPr>
          <a:xfrm>
            <a:off x="5089575" y="1044177"/>
            <a:ext cx="1118100" cy="21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800">
                <a:solidFill>
                  <a:srgbClr val="000000"/>
                </a:solidFill>
                <a:latin typeface="Arial"/>
                <a:ea typeface="Arial"/>
                <a:cs typeface="Arial"/>
                <a:sym typeface="Arial"/>
              </a:rPr>
              <a:t> Secrets Manager</a:t>
            </a:r>
            <a:endParaRPr sz="1000"/>
          </a:p>
        </p:txBody>
      </p:sp>
      <p:pic>
        <p:nvPicPr>
          <p:cNvPr id="247" name="Google Shape;247;p10"/>
          <p:cNvPicPr preferRelativeResize="0"/>
          <p:nvPr/>
        </p:nvPicPr>
        <p:blipFill rotWithShape="1">
          <a:blip r:embed="rId26">
            <a:alphaModFix/>
          </a:blip>
          <a:srcRect b="0" l="0" r="0" t="0"/>
          <a:stretch/>
        </p:blipFill>
        <p:spPr>
          <a:xfrm>
            <a:off x="5479035" y="731334"/>
            <a:ext cx="342650" cy="341091"/>
          </a:xfrm>
          <a:prstGeom prst="rect">
            <a:avLst/>
          </a:prstGeom>
          <a:noFill/>
          <a:ln>
            <a:noFill/>
          </a:ln>
        </p:spPr>
      </p:pic>
      <p:pic>
        <p:nvPicPr>
          <p:cNvPr id="248" name="Google Shape;248;p10"/>
          <p:cNvPicPr preferRelativeResize="0"/>
          <p:nvPr/>
        </p:nvPicPr>
        <p:blipFill rotWithShape="1">
          <a:blip r:embed="rId27">
            <a:alphaModFix/>
          </a:blip>
          <a:srcRect b="0" l="0" r="0" t="0"/>
          <a:stretch/>
        </p:blipFill>
        <p:spPr>
          <a:xfrm>
            <a:off x="3973937" y="731334"/>
            <a:ext cx="342900" cy="342900"/>
          </a:xfrm>
          <a:prstGeom prst="rect">
            <a:avLst/>
          </a:prstGeom>
          <a:noFill/>
          <a:ln>
            <a:noFill/>
          </a:ln>
        </p:spPr>
      </p:pic>
      <p:sp>
        <p:nvSpPr>
          <p:cNvPr id="249" name="Google Shape;249;p10"/>
          <p:cNvSpPr txBox="1"/>
          <p:nvPr/>
        </p:nvSpPr>
        <p:spPr>
          <a:xfrm>
            <a:off x="3821150" y="1044177"/>
            <a:ext cx="693600" cy="230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ECR</a:t>
            </a:r>
            <a:endParaRPr sz="1100"/>
          </a:p>
        </p:txBody>
      </p:sp>
      <p:pic>
        <p:nvPicPr>
          <p:cNvPr id="250" name="Google Shape;250;p10"/>
          <p:cNvPicPr preferRelativeResize="0"/>
          <p:nvPr/>
        </p:nvPicPr>
        <p:blipFill rotWithShape="1">
          <a:blip r:embed="rId4">
            <a:alphaModFix/>
          </a:blip>
          <a:srcRect b="0" l="0" r="0" t="0"/>
          <a:stretch/>
        </p:blipFill>
        <p:spPr>
          <a:xfrm flipH="1">
            <a:off x="263137" y="805075"/>
            <a:ext cx="352425" cy="352425"/>
          </a:xfrm>
          <a:prstGeom prst="rect">
            <a:avLst/>
          </a:prstGeom>
          <a:noFill/>
          <a:ln>
            <a:noFill/>
          </a:ln>
        </p:spPr>
      </p:pic>
      <p:sp>
        <p:nvSpPr>
          <p:cNvPr id="251" name="Google Shape;251;p10"/>
          <p:cNvSpPr txBox="1"/>
          <p:nvPr/>
        </p:nvSpPr>
        <p:spPr>
          <a:xfrm>
            <a:off x="108000" y="1141450"/>
            <a:ext cx="662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システム</a:t>
            </a:r>
            <a:endParaRPr sz="900"/>
          </a:p>
          <a:p>
            <a:pPr indent="0" lvl="0" marL="0" marR="0" rtl="0" algn="ctr">
              <a:spcBef>
                <a:spcPts val="0"/>
              </a:spcBef>
              <a:spcAft>
                <a:spcPts val="0"/>
              </a:spcAft>
              <a:buNone/>
            </a:pPr>
            <a:r>
              <a:rPr lang="ja-JP" sz="900"/>
              <a:t>管理者</a:t>
            </a:r>
            <a:endParaRPr sz="1100"/>
          </a:p>
        </p:txBody>
      </p:sp>
      <p:sp>
        <p:nvSpPr>
          <p:cNvPr id="252" name="Google Shape;252;p10"/>
          <p:cNvSpPr txBox="1"/>
          <p:nvPr/>
        </p:nvSpPr>
        <p:spPr>
          <a:xfrm>
            <a:off x="42050" y="2937015"/>
            <a:ext cx="10308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t>ユーザ</a:t>
            </a:r>
            <a:endParaRPr sz="1100"/>
          </a:p>
        </p:txBody>
      </p:sp>
      <p:cxnSp>
        <p:nvCxnSpPr>
          <p:cNvPr id="253" name="Google Shape;253;p10"/>
          <p:cNvCxnSpPr>
            <a:stCxn id="247" idx="1"/>
            <a:endCxn id="202" idx="3"/>
          </p:cNvCxnSpPr>
          <p:nvPr/>
        </p:nvCxnSpPr>
        <p:spPr>
          <a:xfrm flipH="1">
            <a:off x="5137635" y="901879"/>
            <a:ext cx="341400" cy="2540100"/>
          </a:xfrm>
          <a:prstGeom prst="bentConnector3">
            <a:avLst>
              <a:gd fmla="val 78430" name="adj1"/>
            </a:avLst>
          </a:prstGeom>
          <a:noFill/>
          <a:ln cap="flat" cmpd="sng" w="12700">
            <a:solidFill>
              <a:srgbClr val="44546A"/>
            </a:solidFill>
            <a:prstDash val="solid"/>
            <a:miter lim="800000"/>
            <a:headEnd len="sm" w="sm" type="stealth"/>
            <a:tailEnd len="sm" w="sm" type="none"/>
          </a:ln>
        </p:spPr>
      </p:cxnSp>
      <p:cxnSp>
        <p:nvCxnSpPr>
          <p:cNvPr id="254" name="Google Shape;254;p10"/>
          <p:cNvCxnSpPr>
            <a:stCxn id="247" idx="1"/>
            <a:endCxn id="243" idx="0"/>
          </p:cNvCxnSpPr>
          <p:nvPr/>
        </p:nvCxnSpPr>
        <p:spPr>
          <a:xfrm flipH="1">
            <a:off x="4942035" y="901879"/>
            <a:ext cx="537000" cy="1302600"/>
          </a:xfrm>
          <a:prstGeom prst="bentConnector2">
            <a:avLst/>
          </a:prstGeom>
          <a:noFill/>
          <a:ln cap="flat" cmpd="sng" w="12700">
            <a:solidFill>
              <a:srgbClr val="44546A"/>
            </a:solidFill>
            <a:prstDash val="solid"/>
            <a:miter lim="800000"/>
            <a:headEnd len="sm" w="sm" type="stealth"/>
            <a:tailEnd len="sm" w="sm" type="none"/>
          </a:ln>
        </p:spPr>
      </p:cxnSp>
      <p:pic>
        <p:nvPicPr>
          <p:cNvPr id="243" name="Google Shape;243;p10"/>
          <p:cNvPicPr preferRelativeResize="0"/>
          <p:nvPr/>
        </p:nvPicPr>
        <p:blipFill rotWithShape="1">
          <a:blip r:embed="rId10">
            <a:alphaModFix/>
          </a:blip>
          <a:srcRect b="0" l="0" r="0" t="0"/>
          <a:stretch/>
        </p:blipFill>
        <p:spPr>
          <a:xfrm>
            <a:off x="4746492" y="2204449"/>
            <a:ext cx="391200" cy="391200"/>
          </a:xfrm>
          <a:prstGeom prst="rect">
            <a:avLst/>
          </a:prstGeom>
          <a:noFill/>
          <a:ln>
            <a:noFill/>
          </a:ln>
        </p:spPr>
      </p:pic>
      <p:cxnSp>
        <p:nvCxnSpPr>
          <p:cNvPr id="255" name="Google Shape;255;p10"/>
          <p:cNvCxnSpPr>
            <a:stCxn id="243" idx="3"/>
            <a:endCxn id="226" idx="1"/>
          </p:cNvCxnSpPr>
          <p:nvPr/>
        </p:nvCxnSpPr>
        <p:spPr>
          <a:xfrm>
            <a:off x="5137692" y="2400049"/>
            <a:ext cx="1369500" cy="12300"/>
          </a:xfrm>
          <a:prstGeom prst="straightConnector1">
            <a:avLst/>
          </a:prstGeom>
          <a:noFill/>
          <a:ln cap="flat" cmpd="sng" w="12700">
            <a:solidFill>
              <a:srgbClr val="44546A"/>
            </a:solidFill>
            <a:prstDash val="solid"/>
            <a:miter lim="800000"/>
            <a:headEnd len="sm" w="sm" type="none"/>
            <a:tailEnd len="med" w="med" type="stealth"/>
          </a:ln>
        </p:spPr>
      </p:cxnSp>
      <p:pic>
        <p:nvPicPr>
          <p:cNvPr id="240" name="Google Shape;240;p10"/>
          <p:cNvPicPr preferRelativeResize="0"/>
          <p:nvPr/>
        </p:nvPicPr>
        <p:blipFill rotWithShape="1">
          <a:blip r:embed="rId28">
            <a:alphaModFix/>
          </a:blip>
          <a:srcRect b="0" l="0" r="0" t="0"/>
          <a:stretch/>
        </p:blipFill>
        <p:spPr>
          <a:xfrm>
            <a:off x="1514261" y="2487550"/>
            <a:ext cx="342650" cy="342650"/>
          </a:xfrm>
          <a:prstGeom prst="rect">
            <a:avLst/>
          </a:prstGeom>
          <a:noFill/>
          <a:ln>
            <a:noFill/>
          </a:ln>
        </p:spPr>
      </p:pic>
      <p:sp>
        <p:nvSpPr>
          <p:cNvPr id="256" name="Google Shape;256;p10"/>
          <p:cNvSpPr txBox="1"/>
          <p:nvPr/>
        </p:nvSpPr>
        <p:spPr>
          <a:xfrm>
            <a:off x="1338787" y="2785750"/>
            <a:ext cx="693600" cy="200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JP" sz="700">
                <a:solidFill>
                  <a:srgbClr val="000000"/>
                </a:solidFill>
                <a:latin typeface="Arial"/>
                <a:ea typeface="Arial"/>
                <a:cs typeface="Arial"/>
                <a:sym typeface="Arial"/>
              </a:rPr>
              <a:t>CloudFront</a:t>
            </a:r>
            <a:endParaRPr sz="900"/>
          </a:p>
        </p:txBody>
      </p:sp>
      <p:pic>
        <p:nvPicPr>
          <p:cNvPr id="257" name="Google Shape;257;p10"/>
          <p:cNvPicPr preferRelativeResize="0"/>
          <p:nvPr/>
        </p:nvPicPr>
        <p:blipFill rotWithShape="1">
          <a:blip r:embed="rId29">
            <a:alphaModFix/>
          </a:blip>
          <a:srcRect b="0" l="0" r="0" t="0"/>
          <a:stretch/>
        </p:blipFill>
        <p:spPr>
          <a:xfrm>
            <a:off x="5595099" y="2634064"/>
            <a:ext cx="356686" cy="378302"/>
          </a:xfrm>
          <a:prstGeom prst="rect">
            <a:avLst/>
          </a:prstGeom>
          <a:noFill/>
          <a:ln>
            <a:noFill/>
          </a:ln>
        </p:spPr>
      </p:pic>
      <p:cxnSp>
        <p:nvCxnSpPr>
          <p:cNvPr id="258" name="Google Shape;258;p10"/>
          <p:cNvCxnSpPr>
            <a:stCxn id="240" idx="3"/>
            <a:endCxn id="206" idx="1"/>
          </p:cNvCxnSpPr>
          <p:nvPr/>
        </p:nvCxnSpPr>
        <p:spPr>
          <a:xfrm>
            <a:off x="1856912" y="2658875"/>
            <a:ext cx="976800" cy="112200"/>
          </a:xfrm>
          <a:prstGeom prst="bentConnector3">
            <a:avLst>
              <a:gd fmla="val 50002" name="adj1"/>
            </a:avLst>
          </a:prstGeom>
          <a:noFill/>
          <a:ln cap="flat" cmpd="sng" w="12700">
            <a:solidFill>
              <a:srgbClr val="44546A"/>
            </a:solidFill>
            <a:prstDash val="solid"/>
            <a:miter lim="800000"/>
            <a:headEnd len="med" w="med" type="none"/>
            <a:tailEnd len="med" w="med" type="stealth"/>
          </a:ln>
        </p:spPr>
      </p:cxnSp>
      <p:cxnSp>
        <p:nvCxnSpPr>
          <p:cNvPr id="259" name="Google Shape;259;p10"/>
          <p:cNvCxnSpPr>
            <a:stCxn id="206" idx="3"/>
            <a:endCxn id="242" idx="1"/>
          </p:cNvCxnSpPr>
          <p:nvPr/>
        </p:nvCxnSpPr>
        <p:spPr>
          <a:xfrm flipH="1" rot="10800000">
            <a:off x="3224953" y="2400072"/>
            <a:ext cx="946200" cy="371100"/>
          </a:xfrm>
          <a:prstGeom prst="bentConnector3">
            <a:avLst>
              <a:gd fmla="val 50007" name="adj1"/>
            </a:avLst>
          </a:prstGeom>
          <a:noFill/>
          <a:ln cap="flat" cmpd="sng" w="12700">
            <a:solidFill>
              <a:srgbClr val="44546A"/>
            </a:solidFill>
            <a:prstDash val="solid"/>
            <a:miter lim="800000"/>
            <a:headEnd len="sm" w="sm" type="none"/>
            <a:tailEnd len="med" w="med" type="stealth"/>
          </a:ln>
        </p:spPr>
      </p:cxnSp>
      <p:pic>
        <p:nvPicPr>
          <p:cNvPr id="242" name="Google Shape;242;p10"/>
          <p:cNvPicPr preferRelativeResize="0"/>
          <p:nvPr/>
        </p:nvPicPr>
        <p:blipFill rotWithShape="1">
          <a:blip r:embed="rId9">
            <a:alphaModFix/>
          </a:blip>
          <a:srcRect b="0" l="0" r="0" t="0"/>
          <a:stretch/>
        </p:blipFill>
        <p:spPr>
          <a:xfrm>
            <a:off x="4171285" y="2204451"/>
            <a:ext cx="391187" cy="391187"/>
          </a:xfrm>
          <a:prstGeom prst="rect">
            <a:avLst/>
          </a:prstGeom>
          <a:noFill/>
          <a:ln>
            <a:noFill/>
          </a:ln>
        </p:spPr>
      </p:pic>
      <p:cxnSp>
        <p:nvCxnSpPr>
          <p:cNvPr id="260" name="Google Shape;260;p10"/>
          <p:cNvCxnSpPr>
            <a:stCxn id="206" idx="3"/>
            <a:endCxn id="201" idx="1"/>
          </p:cNvCxnSpPr>
          <p:nvPr/>
        </p:nvCxnSpPr>
        <p:spPr>
          <a:xfrm>
            <a:off x="3224953" y="2771172"/>
            <a:ext cx="946200" cy="670800"/>
          </a:xfrm>
          <a:prstGeom prst="bentConnector3">
            <a:avLst>
              <a:gd fmla="val 50007" name="adj1"/>
            </a:avLst>
          </a:prstGeom>
          <a:noFill/>
          <a:ln cap="flat" cmpd="sng" w="12700">
            <a:solidFill>
              <a:srgbClr val="44546A"/>
            </a:solidFill>
            <a:prstDash val="solid"/>
            <a:miter lim="800000"/>
            <a:headEnd len="sm" w="sm" type="none"/>
            <a:tailEnd len="med" w="med" type="stealth"/>
          </a:ln>
        </p:spPr>
      </p:cxnSp>
      <p:cxnSp>
        <p:nvCxnSpPr>
          <p:cNvPr id="261" name="Google Shape;261;p10"/>
          <p:cNvCxnSpPr>
            <a:stCxn id="202" idx="3"/>
            <a:endCxn id="226" idx="1"/>
          </p:cNvCxnSpPr>
          <p:nvPr/>
        </p:nvCxnSpPr>
        <p:spPr>
          <a:xfrm flipH="1" rot="10800000">
            <a:off x="5137692" y="2412499"/>
            <a:ext cx="1369500" cy="1029600"/>
          </a:xfrm>
          <a:prstGeom prst="bentConnector3">
            <a:avLst>
              <a:gd fmla="val 27921" name="adj1"/>
            </a:avLst>
          </a:prstGeom>
          <a:noFill/>
          <a:ln cap="flat" cmpd="sng" w="12700">
            <a:solidFill>
              <a:srgbClr val="44546A"/>
            </a:solidFill>
            <a:prstDash val="solid"/>
            <a:miter lim="800000"/>
            <a:headEnd len="sm" w="sm" type="none"/>
            <a:tailEnd len="med" w="med" type="stealth"/>
          </a:ln>
        </p:spPr>
      </p:cxnSp>
      <p:cxnSp>
        <p:nvCxnSpPr>
          <p:cNvPr id="262" name="Google Shape;262;p10"/>
          <p:cNvCxnSpPr>
            <a:stCxn id="250" idx="1"/>
            <a:endCxn id="220" idx="1"/>
          </p:cNvCxnSpPr>
          <p:nvPr/>
        </p:nvCxnSpPr>
        <p:spPr>
          <a:xfrm flipH="1" rot="10800000">
            <a:off x="615563" y="902688"/>
            <a:ext cx="1961400" cy="78600"/>
          </a:xfrm>
          <a:prstGeom prst="bentConnector3">
            <a:avLst>
              <a:gd fmla="val 88557" name="adj1"/>
            </a:avLst>
          </a:prstGeom>
          <a:noFill/>
          <a:ln cap="flat" cmpd="sng" w="12700">
            <a:solidFill>
              <a:srgbClr val="44546A"/>
            </a:solidFill>
            <a:prstDash val="solid"/>
            <a:miter lim="800000"/>
            <a:headEnd len="med" w="med" type="stealth"/>
            <a:tailEnd len="med" w="med" type="stealth"/>
          </a:ln>
        </p:spPr>
      </p:cxnSp>
      <p:sp>
        <p:nvSpPr>
          <p:cNvPr id="263" name="Google Shape;263;p10"/>
          <p:cNvSpPr txBox="1"/>
          <p:nvPr/>
        </p:nvSpPr>
        <p:spPr>
          <a:xfrm>
            <a:off x="959480" y="935650"/>
            <a:ext cx="867900" cy="2538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ja-JP" sz="600"/>
              <a:t>ダッシュボード参照</a:t>
            </a:r>
            <a:endParaRPr sz="600"/>
          </a:p>
          <a:p>
            <a:pPr indent="0" lvl="0" marL="0" marR="0" rtl="0" algn="ctr">
              <a:spcBef>
                <a:spcPts val="0"/>
              </a:spcBef>
              <a:spcAft>
                <a:spcPts val="0"/>
              </a:spcAft>
              <a:buNone/>
            </a:pPr>
            <a:r>
              <a:rPr lang="ja-JP" sz="600"/>
              <a:t>アラートメール</a:t>
            </a:r>
            <a:endParaRPr sz="800"/>
          </a:p>
        </p:txBody>
      </p:sp>
      <p:pic>
        <p:nvPicPr>
          <p:cNvPr id="264" name="Google Shape;264;p10"/>
          <p:cNvPicPr preferRelativeResize="0"/>
          <p:nvPr/>
        </p:nvPicPr>
        <p:blipFill rotWithShape="1">
          <a:blip r:embed="rId30">
            <a:alphaModFix/>
          </a:blip>
          <a:srcRect b="0" l="0" r="0" t="0"/>
          <a:stretch/>
        </p:blipFill>
        <p:spPr>
          <a:xfrm>
            <a:off x="1069827" y="1208641"/>
            <a:ext cx="360000" cy="360000"/>
          </a:xfrm>
          <a:prstGeom prst="rect">
            <a:avLst/>
          </a:prstGeom>
          <a:noFill/>
          <a:ln>
            <a:noFill/>
          </a:ln>
        </p:spPr>
      </p:pic>
      <p:sp>
        <p:nvSpPr>
          <p:cNvPr id="265" name="Google Shape;265;p10"/>
          <p:cNvSpPr txBox="1"/>
          <p:nvPr/>
        </p:nvSpPr>
        <p:spPr>
          <a:xfrm>
            <a:off x="964527" y="1552025"/>
            <a:ext cx="5706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700">
                <a:solidFill>
                  <a:srgbClr val="000000"/>
                </a:solidFill>
                <a:latin typeface="Arial"/>
                <a:ea typeface="Arial"/>
                <a:cs typeface="Arial"/>
                <a:sym typeface="Arial"/>
              </a:rPr>
              <a:t>Cost Explorer</a:t>
            </a:r>
            <a:endParaRPr sz="900"/>
          </a:p>
        </p:txBody>
      </p:sp>
      <p:cxnSp>
        <p:nvCxnSpPr>
          <p:cNvPr id="266" name="Google Shape;266;p10"/>
          <p:cNvCxnSpPr>
            <a:stCxn id="264" idx="1"/>
            <a:endCxn id="250" idx="1"/>
          </p:cNvCxnSpPr>
          <p:nvPr/>
        </p:nvCxnSpPr>
        <p:spPr>
          <a:xfrm rot="10800000">
            <a:off x="615627" y="981241"/>
            <a:ext cx="454200" cy="407400"/>
          </a:xfrm>
          <a:prstGeom prst="bentConnector3">
            <a:avLst>
              <a:gd fmla="val 50007" name="adj1"/>
            </a:avLst>
          </a:prstGeom>
          <a:noFill/>
          <a:ln cap="flat" cmpd="sng" w="12700">
            <a:solidFill>
              <a:srgbClr val="44546A"/>
            </a:solidFill>
            <a:prstDash val="solid"/>
            <a:miter lim="800000"/>
            <a:headEnd len="sm" w="sm" type="none"/>
            <a:tailEnd len="med" w="med" type="stealth"/>
          </a:ln>
        </p:spPr>
      </p:cxnSp>
      <p:cxnSp>
        <p:nvCxnSpPr>
          <p:cNvPr id="267" name="Google Shape;267;p10"/>
          <p:cNvCxnSpPr>
            <a:stCxn id="228" idx="0"/>
            <a:endCxn id="226" idx="2"/>
          </p:cNvCxnSpPr>
          <p:nvPr/>
        </p:nvCxnSpPr>
        <p:spPr>
          <a:xfrm rot="-5400000">
            <a:off x="6397750" y="2901560"/>
            <a:ext cx="599400" cy="600"/>
          </a:xfrm>
          <a:prstGeom prst="bentConnector3">
            <a:avLst>
              <a:gd fmla="val 49993" name="adj1"/>
            </a:avLst>
          </a:prstGeom>
          <a:noFill/>
          <a:ln cap="flat" cmpd="sng" w="12700">
            <a:solidFill>
              <a:srgbClr val="44546A"/>
            </a:solidFill>
            <a:prstDash val="solid"/>
            <a:miter lim="800000"/>
            <a:headEnd len="sm" w="sm" type="none"/>
            <a:tailEnd len="med" w="med" type="stealth"/>
          </a:ln>
        </p:spPr>
      </p:cxnSp>
      <p:pic>
        <p:nvPicPr>
          <p:cNvPr id="268" name="Google Shape;268;p10"/>
          <p:cNvPicPr preferRelativeResize="0"/>
          <p:nvPr/>
        </p:nvPicPr>
        <p:blipFill rotWithShape="1">
          <a:blip r:embed="rId31">
            <a:alphaModFix/>
          </a:blip>
          <a:srcRect b="0" l="0" r="0" t="0"/>
          <a:stretch/>
        </p:blipFill>
        <p:spPr>
          <a:xfrm>
            <a:off x="8222000" y="727575"/>
            <a:ext cx="342650" cy="342650"/>
          </a:xfrm>
          <a:prstGeom prst="rect">
            <a:avLst/>
          </a:prstGeom>
          <a:noFill/>
          <a:ln>
            <a:noFill/>
          </a:ln>
        </p:spPr>
      </p:pic>
      <p:sp>
        <p:nvSpPr>
          <p:cNvPr id="269" name="Google Shape;269;p10"/>
          <p:cNvSpPr txBox="1"/>
          <p:nvPr/>
        </p:nvSpPr>
        <p:spPr>
          <a:xfrm>
            <a:off x="8001525" y="1028050"/>
            <a:ext cx="783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ja-JP" sz="900">
                <a:solidFill>
                  <a:srgbClr val="000000"/>
                </a:solidFill>
                <a:latin typeface="Arial"/>
                <a:ea typeface="Arial"/>
                <a:cs typeface="Arial"/>
                <a:sym typeface="Arial"/>
              </a:rPr>
              <a:t>GuardDuty</a:t>
            </a:r>
            <a:endParaRPr sz="1100"/>
          </a:p>
        </p:txBody>
      </p:sp>
      <p:sp>
        <p:nvSpPr>
          <p:cNvPr id="270" name="Google Shape;270;p10"/>
          <p:cNvSpPr txBox="1"/>
          <p:nvPr/>
        </p:nvSpPr>
        <p:spPr>
          <a:xfrm>
            <a:off x="4656792" y="3629225"/>
            <a:ext cx="5706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Fargate</a:t>
            </a:r>
            <a:endParaRPr sz="1100"/>
          </a:p>
        </p:txBody>
      </p:sp>
      <p:sp>
        <p:nvSpPr>
          <p:cNvPr id="271" name="Google Shape;271;p10"/>
          <p:cNvSpPr txBox="1"/>
          <p:nvPr/>
        </p:nvSpPr>
        <p:spPr>
          <a:xfrm>
            <a:off x="4366551" y="1044177"/>
            <a:ext cx="662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Inspector</a:t>
            </a:r>
            <a:endParaRPr sz="1100"/>
          </a:p>
        </p:txBody>
      </p:sp>
      <p:cxnSp>
        <p:nvCxnSpPr>
          <p:cNvPr id="272" name="Google Shape;272;p10"/>
          <p:cNvCxnSpPr>
            <a:stCxn id="249" idx="2"/>
            <a:endCxn id="242" idx="0"/>
          </p:cNvCxnSpPr>
          <p:nvPr/>
        </p:nvCxnSpPr>
        <p:spPr>
          <a:xfrm flipH="1" rot="-5400000">
            <a:off x="3802550" y="1640277"/>
            <a:ext cx="929700" cy="198900"/>
          </a:xfrm>
          <a:prstGeom prst="bentConnector3">
            <a:avLst>
              <a:gd fmla="val 49993" name="adj1"/>
            </a:avLst>
          </a:prstGeom>
          <a:noFill/>
          <a:ln cap="flat" cmpd="sng" w="12700">
            <a:solidFill>
              <a:srgbClr val="44546A"/>
            </a:solidFill>
            <a:prstDash val="solid"/>
            <a:miter lim="800000"/>
            <a:headEnd len="sm" w="sm" type="none"/>
            <a:tailEnd len="sm" w="sm" type="none"/>
          </a:ln>
        </p:spPr>
      </p:cxnSp>
      <p:cxnSp>
        <p:nvCxnSpPr>
          <p:cNvPr id="273" name="Google Shape;273;p10"/>
          <p:cNvCxnSpPr>
            <a:stCxn id="271" idx="0"/>
          </p:cNvCxnSpPr>
          <p:nvPr/>
        </p:nvCxnSpPr>
        <p:spPr>
          <a:xfrm flipH="1" rot="5400000">
            <a:off x="4439151" y="785427"/>
            <a:ext cx="136500" cy="381000"/>
          </a:xfrm>
          <a:prstGeom prst="bentConnector2">
            <a:avLst/>
          </a:prstGeom>
          <a:noFill/>
          <a:ln cap="flat" cmpd="sng" w="12700">
            <a:solidFill>
              <a:srgbClr val="44546A"/>
            </a:solidFill>
            <a:prstDash val="solid"/>
            <a:miter lim="800000"/>
            <a:headEnd len="sm" w="sm" type="none"/>
            <a:tailEnd len="sm" w="sm" type="none"/>
          </a:ln>
        </p:spPr>
      </p:cxnSp>
      <p:pic>
        <p:nvPicPr>
          <p:cNvPr id="274" name="Google Shape;274;p10"/>
          <p:cNvPicPr preferRelativeResize="0"/>
          <p:nvPr/>
        </p:nvPicPr>
        <p:blipFill rotWithShape="1">
          <a:blip r:embed="rId32">
            <a:alphaModFix/>
          </a:blip>
          <a:srcRect b="0" l="0" r="0" t="0"/>
          <a:stretch/>
        </p:blipFill>
        <p:spPr>
          <a:xfrm>
            <a:off x="4517891" y="731334"/>
            <a:ext cx="360000" cy="360000"/>
          </a:xfrm>
          <a:prstGeom prst="rect">
            <a:avLst/>
          </a:prstGeom>
          <a:noFill/>
          <a:ln>
            <a:noFill/>
          </a:ln>
        </p:spPr>
      </p:pic>
      <p:pic>
        <p:nvPicPr>
          <p:cNvPr id="275" name="Google Shape;275;p10"/>
          <p:cNvPicPr preferRelativeResize="0"/>
          <p:nvPr/>
        </p:nvPicPr>
        <p:blipFill rotWithShape="1">
          <a:blip r:embed="rId33">
            <a:alphaModFix/>
          </a:blip>
          <a:srcRect b="0" l="0" r="0" t="0"/>
          <a:stretch/>
        </p:blipFill>
        <p:spPr>
          <a:xfrm>
            <a:off x="8213325" y="1348556"/>
            <a:ext cx="360000" cy="360000"/>
          </a:xfrm>
          <a:prstGeom prst="rect">
            <a:avLst/>
          </a:prstGeom>
          <a:noFill/>
          <a:ln>
            <a:noFill/>
          </a:ln>
        </p:spPr>
      </p:pic>
      <p:sp>
        <p:nvSpPr>
          <p:cNvPr id="276" name="Google Shape;276;p10"/>
          <p:cNvSpPr txBox="1"/>
          <p:nvPr/>
        </p:nvSpPr>
        <p:spPr>
          <a:xfrm>
            <a:off x="8160375" y="1780288"/>
            <a:ext cx="4659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JP" sz="900">
                <a:solidFill>
                  <a:srgbClr val="000000"/>
                </a:solidFill>
                <a:latin typeface="Arial"/>
                <a:ea typeface="Arial"/>
                <a:cs typeface="Arial"/>
                <a:sym typeface="Arial"/>
              </a:rPr>
              <a:t>CloudTrail</a:t>
            </a:r>
            <a:endParaRPr sz="1100"/>
          </a:p>
        </p:txBody>
      </p:sp>
      <p:cxnSp>
        <p:nvCxnSpPr>
          <p:cNvPr id="277" name="Google Shape;277;p10"/>
          <p:cNvCxnSpPr>
            <a:stCxn id="195" idx="1"/>
            <a:endCxn id="208" idx="1"/>
          </p:cNvCxnSpPr>
          <p:nvPr/>
        </p:nvCxnSpPr>
        <p:spPr>
          <a:xfrm flipH="1" rot="10800000">
            <a:off x="700096" y="2033588"/>
            <a:ext cx="813900" cy="685800"/>
          </a:xfrm>
          <a:prstGeom prst="bentConnector3">
            <a:avLst>
              <a:gd fmla="val 50009" name="adj1"/>
            </a:avLst>
          </a:prstGeom>
          <a:noFill/>
          <a:ln cap="flat" cmpd="sng" w="12700">
            <a:solidFill>
              <a:srgbClr val="44546A"/>
            </a:solidFill>
            <a:prstDash val="solid"/>
            <a:miter lim="800000"/>
            <a:headEnd len="sm" w="sm" type="none"/>
            <a:tailEnd len="med" w="med" type="stealth"/>
          </a:ln>
        </p:spPr>
      </p:cxnSp>
      <p:cxnSp>
        <p:nvCxnSpPr>
          <p:cNvPr id="278" name="Google Shape;278;p10"/>
          <p:cNvCxnSpPr>
            <a:stCxn id="195" idx="1"/>
            <a:endCxn id="210" idx="1"/>
          </p:cNvCxnSpPr>
          <p:nvPr/>
        </p:nvCxnSpPr>
        <p:spPr>
          <a:xfrm>
            <a:off x="700096" y="2719388"/>
            <a:ext cx="809400" cy="567600"/>
          </a:xfrm>
          <a:prstGeom prst="bentConnector3">
            <a:avLst>
              <a:gd fmla="val 49993" name="adj1"/>
            </a:avLst>
          </a:prstGeom>
          <a:noFill/>
          <a:ln cap="flat" cmpd="sng" w="12700">
            <a:solidFill>
              <a:srgbClr val="44546A"/>
            </a:solidFill>
            <a:prstDash val="solid"/>
            <a:miter lim="800000"/>
            <a:headEnd len="sm" w="sm"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5_DeckTemplate-AWS">
  <a:themeElements>
    <a:clrScheme name="Custom 3">
      <a:dk1>
        <a:srgbClr val="FFFFFF"/>
      </a:dk1>
      <a:lt1>
        <a:srgbClr val="232E3E"/>
      </a:lt1>
      <a:dk2>
        <a:srgbClr val="242F3D"/>
      </a:dk2>
      <a:lt2>
        <a:srgbClr val="232E3F"/>
      </a:lt2>
      <a:accent1>
        <a:srgbClr val="517EFF"/>
      </a:accent1>
      <a:accent2>
        <a:srgbClr val="FE9900"/>
      </a:accent2>
      <a:accent3>
        <a:srgbClr val="A066FF"/>
      </a:accent3>
      <a:accent4>
        <a:srgbClr val="FCC300"/>
      </a:accent4>
      <a:accent5>
        <a:srgbClr val="FE4F8B"/>
      </a:accent5>
      <a:accent6>
        <a:srgbClr val="13BE9D"/>
      </a:accent6>
      <a:hlink>
        <a:srgbClr val="127CB8"/>
      </a:hlink>
      <a:folHlink>
        <a:srgbClr val="A1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2022-03-07T09:46:27Z</dcterms:created>
</cp:coreProperties>
</file>